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Lst>
  <p:sldSz cx="10045700" cy="20104100"/>
  <p:notesSz cx="10045700" cy="201041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536" y="-84"/>
      </p:cViewPr>
      <p:guideLst>
        <p:guide orient="horz" pos="2880"/>
        <p:guide pos="213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6" Type="http://schemas.openxmlformats.org/officeDocument/2006/relationships/tableStyles" Target="tableStyles.xml"/><Relationship Id="rId5" Type="http://schemas.openxmlformats.org/officeDocument/2006/relationships/viewProps" Target="viewProps.xml"/><Relationship Id="rId4" Type="http://schemas.openxmlformats.org/officeDocument/2006/relationships/presProps" Target="presProps.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753903" y="6232271"/>
            <a:ext cx="8544243" cy="4221861"/>
          </a:xfrm>
          <a:prstGeom prst="rect">
            <a:avLst/>
          </a:prstGeom>
        </p:spPr>
        <p:txBody>
          <a:bodyPr wrap="square" lIns="0" tIns="0" rIns="0" bIns="0">
            <a:spAutoFit/>
          </a:bodyPr>
          <a:lstStyle>
            <a:lvl1pPr>
              <a:defRPr/>
            </a:lvl1pPr>
          </a:lstStyle>
          <a:p/>
        </p:txBody>
      </p:sp>
      <p:sp>
        <p:nvSpPr>
          <p:cNvPr id="3" name="Holder 3"/>
          <p:cNvSpPr>
            <a:spLocks noGrp="1"/>
          </p:cNvSpPr>
          <p:nvPr>
            <p:ph type="subTitle" idx="4"/>
          </p:nvPr>
        </p:nvSpPr>
        <p:spPr>
          <a:xfrm>
            <a:off x="1507807" y="11258296"/>
            <a:ext cx="7036435" cy="5026025"/>
          </a:xfrm>
          <a:prstGeom prst="rect">
            <a:avLst/>
          </a:prstGeom>
        </p:spPr>
        <p:txBody>
          <a:bodyPr wrap="square" lIns="0" tIns="0" rIns="0" bIns="0">
            <a:spAutoFit/>
          </a:bodyPr>
          <a:lstStyle>
            <a:lvl1pPr>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p:txBody>
      </p:sp>
      <p:sp>
        <p:nvSpPr>
          <p:cNvPr id="3" name="Holder 3"/>
          <p:cNvSpPr>
            <a:spLocks noGrp="1"/>
          </p:cNvSpPr>
          <p:nvPr>
            <p:ph type="body" idx="1"/>
          </p:nvPr>
        </p:nvSpPr>
        <p:spPr/>
        <p:txBody>
          <a:bodyPr lIns="0" tIns="0" rIns="0" bIns="0"/>
          <a:lstStyle>
            <a:lvl1pPr>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p:txBody>
      </p:sp>
      <p:sp>
        <p:nvSpPr>
          <p:cNvPr id="3" name="Holder 3"/>
          <p:cNvSpPr>
            <a:spLocks noGrp="1"/>
          </p:cNvSpPr>
          <p:nvPr>
            <p:ph sz="half" idx="2"/>
          </p:nvPr>
        </p:nvSpPr>
        <p:spPr>
          <a:xfrm>
            <a:off x="502602" y="4623943"/>
            <a:ext cx="4372642" cy="13268707"/>
          </a:xfrm>
          <a:prstGeom prst="rect">
            <a:avLst/>
          </a:prstGeom>
        </p:spPr>
        <p:txBody>
          <a:bodyPr wrap="square" lIns="0" tIns="0" rIns="0" bIns="0">
            <a:spAutoFit/>
          </a:bodyPr>
          <a:lstStyle>
            <a:lvl1pPr>
              <a:defRPr/>
            </a:lvl1pPr>
          </a:lstStyle>
          <a:p/>
        </p:txBody>
      </p:sp>
      <p:sp>
        <p:nvSpPr>
          <p:cNvPr id="4" name="Holder 4"/>
          <p:cNvSpPr>
            <a:spLocks noGrp="1"/>
          </p:cNvSpPr>
          <p:nvPr>
            <p:ph sz="half" idx="3"/>
          </p:nvPr>
        </p:nvSpPr>
        <p:spPr>
          <a:xfrm>
            <a:off x="5176805" y="4623943"/>
            <a:ext cx="4372642" cy="13268707"/>
          </a:xfrm>
          <a:prstGeom prst="rect">
            <a:avLst/>
          </a:prstGeom>
        </p:spPr>
        <p:txBody>
          <a:bodyPr wrap="square" lIns="0" tIns="0" rIns="0" bIns="0">
            <a:spAutoFit/>
          </a:bodyPr>
          <a:lstStyle>
            <a:lvl1pPr>
              <a:defRPr/>
            </a:lvl1pPr>
          </a:lstStyle>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7" Type="http://schemas.openxmlformats.org/officeDocument/2006/relationships/image" Target="../media/image2.png"/><Relationship Id="rId6" Type="http://schemas.openxmlformats.org/officeDocument/2006/relationships/image" Target="../media/image1.jpeg"/><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6" cstate="print"/>
          <a:stretch>
            <a:fillRect/>
          </a:stretch>
        </p:blipFill>
        <p:spPr>
          <a:xfrm>
            <a:off x="0" y="0"/>
            <a:ext cx="10052049" cy="20104095"/>
          </a:xfrm>
          <a:prstGeom prst="rect">
            <a:avLst/>
          </a:prstGeom>
        </p:spPr>
      </p:pic>
      <p:pic>
        <p:nvPicPr>
          <p:cNvPr id="17" name="bg object 17"/>
          <p:cNvPicPr/>
          <p:nvPr/>
        </p:nvPicPr>
        <p:blipFill>
          <a:blip r:embed="rId7" cstate="print"/>
          <a:stretch>
            <a:fillRect/>
          </a:stretch>
        </p:blipFill>
        <p:spPr>
          <a:xfrm>
            <a:off x="0" y="18948375"/>
            <a:ext cx="10009507" cy="1138502"/>
          </a:xfrm>
          <a:prstGeom prst="rect">
            <a:avLst/>
          </a:prstGeom>
        </p:spPr>
      </p:pic>
      <p:sp>
        <p:nvSpPr>
          <p:cNvPr id="18" name="bg object 18"/>
          <p:cNvSpPr/>
          <p:nvPr/>
        </p:nvSpPr>
        <p:spPr>
          <a:xfrm>
            <a:off x="5004753" y="6415728"/>
            <a:ext cx="4940935" cy="9853930"/>
          </a:xfrm>
          <a:custGeom>
            <a:avLst/>
            <a:gdLst/>
            <a:ahLst/>
            <a:cxnLst/>
            <a:rect l="l" t="t" r="r" b="b"/>
            <a:pathLst>
              <a:path w="4940934" h="9853930">
                <a:moveTo>
                  <a:pt x="0" y="9853520"/>
                </a:moveTo>
                <a:lnTo>
                  <a:pt x="4940940" y="9853520"/>
                </a:lnTo>
                <a:lnTo>
                  <a:pt x="4940940" y="0"/>
                </a:lnTo>
                <a:lnTo>
                  <a:pt x="0" y="0"/>
                </a:lnTo>
                <a:lnTo>
                  <a:pt x="0" y="9853520"/>
                </a:lnTo>
                <a:close/>
              </a:path>
            </a:pathLst>
          </a:custGeom>
          <a:ln w="8103">
            <a:solidFill>
              <a:srgbClr val="000000"/>
            </a:solidFill>
          </a:ln>
        </p:spPr>
        <p:txBody>
          <a:bodyPr wrap="square" lIns="0" tIns="0" rIns="0" bIns="0" rtlCol="0"/>
          <a:lstStyle/>
          <a:p/>
        </p:txBody>
      </p:sp>
      <p:sp>
        <p:nvSpPr>
          <p:cNvPr id="2" name="Holder 2"/>
          <p:cNvSpPr>
            <a:spLocks noGrp="1"/>
          </p:cNvSpPr>
          <p:nvPr>
            <p:ph type="title"/>
          </p:nvPr>
        </p:nvSpPr>
        <p:spPr>
          <a:xfrm>
            <a:off x="502602" y="804164"/>
            <a:ext cx="9046845" cy="3216656"/>
          </a:xfrm>
          <a:prstGeom prst="rect">
            <a:avLst/>
          </a:prstGeom>
        </p:spPr>
        <p:txBody>
          <a:bodyPr wrap="square" lIns="0" tIns="0" rIns="0" bIns="0">
            <a:spAutoFit/>
          </a:bodyPr>
          <a:lstStyle>
            <a:lvl1pPr>
              <a:defRPr/>
            </a:lvl1pPr>
          </a:lstStyle>
          <a:p/>
        </p:txBody>
      </p:sp>
      <p:sp>
        <p:nvSpPr>
          <p:cNvPr id="3" name="Holder 3"/>
          <p:cNvSpPr>
            <a:spLocks noGrp="1"/>
          </p:cNvSpPr>
          <p:nvPr>
            <p:ph type="body" idx="1"/>
          </p:nvPr>
        </p:nvSpPr>
        <p:spPr>
          <a:xfrm>
            <a:off x="502602" y="4623943"/>
            <a:ext cx="9046845" cy="13268707"/>
          </a:xfrm>
          <a:prstGeom prst="rect">
            <a:avLst/>
          </a:prstGeom>
        </p:spPr>
        <p:txBody>
          <a:bodyPr wrap="square" lIns="0" tIns="0" rIns="0" bIns="0">
            <a:spAutoFit/>
          </a:bodyPr>
          <a:lstStyle>
            <a:lvl1pPr>
              <a:defRPr/>
            </a:lvl1pPr>
          </a:lstStyle>
          <a:p/>
        </p:txBody>
      </p:sp>
      <p:sp>
        <p:nvSpPr>
          <p:cNvPr id="4" name="Holder 4"/>
          <p:cNvSpPr>
            <a:spLocks noGrp="1"/>
          </p:cNvSpPr>
          <p:nvPr>
            <p:ph type="ftr" sz="quarter" idx="5"/>
          </p:nvPr>
        </p:nvSpPr>
        <p:spPr>
          <a:xfrm>
            <a:off x="3417697" y="18696814"/>
            <a:ext cx="3216656" cy="1005205"/>
          </a:xfrm>
          <a:prstGeom prst="rect">
            <a:avLst/>
          </a:prstGeom>
        </p:spPr>
        <p:txBody>
          <a:bodyPr wrap="square" lIns="0" tIns="0" rIns="0" bIns="0">
            <a:spAutoFit/>
          </a:bodyPr>
          <a:lstStyle>
            <a:lvl1pPr algn="ctr">
              <a:defRPr>
                <a:solidFill>
                  <a:schemeClr val="tx1">
                    <a:tint val="75000"/>
                  </a:schemeClr>
                </a:solidFill>
              </a:defRPr>
            </a:lvl1pPr>
          </a:lstStyle>
          <a:p/>
        </p:txBody>
      </p:sp>
      <p:sp>
        <p:nvSpPr>
          <p:cNvPr id="5" name="Holder 5"/>
          <p:cNvSpPr>
            <a:spLocks noGrp="1"/>
          </p:cNvSpPr>
          <p:nvPr>
            <p:ph type="dt" sz="half" idx="6"/>
          </p:nvPr>
        </p:nvSpPr>
        <p:spPr>
          <a:xfrm>
            <a:off x="502602" y="18696814"/>
            <a:ext cx="2311971" cy="100520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fld>
            <a:endParaRPr lang="en-US"/>
          </a:p>
        </p:txBody>
      </p:sp>
      <p:sp>
        <p:nvSpPr>
          <p:cNvPr id="6" name="Holder 6"/>
          <p:cNvSpPr>
            <a:spLocks noGrp="1"/>
          </p:cNvSpPr>
          <p:nvPr>
            <p:ph type="sldNum" sz="quarter" idx="7"/>
          </p:nvPr>
        </p:nvSpPr>
        <p:spPr>
          <a:xfrm>
            <a:off x="7237476" y="18696814"/>
            <a:ext cx="2311971" cy="1005205"/>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5.xml"/><Relationship Id="rId6" Type="http://schemas.openxmlformats.org/officeDocument/2006/relationships/hyperlink" Target="mailto:nurainitia3@gmail.com" TargetMode="External"/><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1798" y="9331510"/>
            <a:ext cx="4746625" cy="1711960"/>
          </a:xfrm>
          <a:prstGeom prst="rect">
            <a:avLst/>
          </a:prstGeom>
          <a:ln w="8103">
            <a:solidFill>
              <a:srgbClr val="000000"/>
            </a:solidFill>
          </a:ln>
        </p:spPr>
        <p:txBody>
          <a:bodyPr vert="horz" wrap="square" lIns="0" tIns="0" rIns="0" bIns="0" rtlCol="0">
            <a:spAutoFit/>
          </a:bodyPr>
          <a:lstStyle/>
          <a:p>
            <a:pPr>
              <a:lnSpc>
                <a:spcPct val="100000"/>
              </a:lnSpc>
            </a:pPr>
            <a:endParaRPr sz="1550">
              <a:latin typeface="Times New Roman" panose="02020603050405020304"/>
              <a:cs typeface="Times New Roman" panose="02020603050405020304"/>
            </a:endParaRPr>
          </a:p>
          <a:p>
            <a:pPr marL="288290" marR="50800" indent="-227965" algn="just">
              <a:lnSpc>
                <a:spcPct val="100000"/>
              </a:lnSpc>
              <a:buAutoNum type="arabicPeriod"/>
              <a:tabLst>
                <a:tab pos="288925" algn="l"/>
              </a:tabLst>
            </a:pPr>
            <a:r>
              <a:rPr sz="1200" spc="-10" dirty="0">
                <a:latin typeface="Calibri" panose="020F0502020204030204"/>
                <a:cs typeface="Calibri" panose="020F0502020204030204"/>
              </a:rPr>
              <a:t>Mengetahui</a:t>
            </a:r>
            <a:r>
              <a:rPr sz="1200" spc="-5" dirty="0">
                <a:latin typeface="Calibri" panose="020F0502020204030204"/>
                <a:cs typeface="Calibri" panose="020F0502020204030204"/>
              </a:rPr>
              <a:t> </a:t>
            </a:r>
            <a:r>
              <a:rPr sz="1200" spc="-10" dirty="0">
                <a:latin typeface="Calibri" panose="020F0502020204030204"/>
                <a:cs typeface="Calibri" panose="020F0502020204030204"/>
              </a:rPr>
              <a:t>persentase</a:t>
            </a:r>
            <a:r>
              <a:rPr sz="1200" spc="-5" dirty="0">
                <a:latin typeface="Calibri" panose="020F0502020204030204"/>
                <a:cs typeface="Calibri" panose="020F0502020204030204"/>
              </a:rPr>
              <a:t> </a:t>
            </a:r>
            <a:r>
              <a:rPr sz="1200" spc="-10" dirty="0">
                <a:latin typeface="Calibri" panose="020F0502020204030204"/>
                <a:cs typeface="Calibri" panose="020F0502020204030204"/>
              </a:rPr>
              <a:t>obat</a:t>
            </a:r>
            <a:r>
              <a:rPr sz="1200" spc="-5" dirty="0">
                <a:latin typeface="Calibri" panose="020F0502020204030204"/>
                <a:cs typeface="Calibri" panose="020F0502020204030204"/>
              </a:rPr>
              <a:t> antihipertensi</a:t>
            </a:r>
            <a:r>
              <a:rPr sz="1200" dirty="0">
                <a:latin typeface="Calibri" panose="020F0502020204030204"/>
                <a:cs typeface="Calibri" panose="020F0502020204030204"/>
              </a:rPr>
              <a:t> </a:t>
            </a:r>
            <a:r>
              <a:rPr sz="1200" spc="-10" dirty="0">
                <a:latin typeface="Calibri" panose="020F0502020204030204"/>
                <a:cs typeface="Calibri" panose="020F0502020204030204"/>
              </a:rPr>
              <a:t>yang</a:t>
            </a:r>
            <a:r>
              <a:rPr sz="1200" spc="-5" dirty="0">
                <a:latin typeface="Calibri" panose="020F0502020204030204"/>
                <a:cs typeface="Calibri" panose="020F0502020204030204"/>
              </a:rPr>
              <a:t> </a:t>
            </a:r>
            <a:r>
              <a:rPr sz="1200" spc="-10" dirty="0">
                <a:latin typeface="Calibri" panose="020F0502020204030204"/>
                <a:cs typeface="Calibri" panose="020F0502020204030204"/>
              </a:rPr>
              <a:t>paling</a:t>
            </a:r>
            <a:r>
              <a:rPr sz="1200" spc="-5" dirty="0">
                <a:latin typeface="Calibri" panose="020F0502020204030204"/>
                <a:cs typeface="Calibri" panose="020F0502020204030204"/>
              </a:rPr>
              <a:t> </a:t>
            </a:r>
            <a:r>
              <a:rPr sz="1200" spc="-15" dirty="0">
                <a:latin typeface="Calibri" panose="020F0502020204030204"/>
                <a:cs typeface="Calibri" panose="020F0502020204030204"/>
              </a:rPr>
              <a:t>banyak </a:t>
            </a:r>
            <a:r>
              <a:rPr sz="1200" spc="-10" dirty="0">
                <a:latin typeface="Calibri" panose="020F0502020204030204"/>
                <a:cs typeface="Calibri" panose="020F0502020204030204"/>
              </a:rPr>
              <a:t> digunakan </a:t>
            </a:r>
            <a:r>
              <a:rPr sz="1200" spc="-5" dirty="0">
                <a:latin typeface="Calibri" panose="020F0502020204030204"/>
                <a:cs typeface="Calibri" panose="020F0502020204030204"/>
              </a:rPr>
              <a:t>pada </a:t>
            </a:r>
            <a:r>
              <a:rPr sz="1200" spc="-10" dirty="0">
                <a:latin typeface="Calibri" panose="020F0502020204030204"/>
                <a:cs typeface="Calibri" panose="020F0502020204030204"/>
              </a:rPr>
              <a:t>terapi kombinasi </a:t>
            </a:r>
            <a:r>
              <a:rPr sz="1200" spc="-5" dirty="0">
                <a:latin typeface="Calibri" panose="020F0502020204030204"/>
                <a:cs typeface="Calibri" panose="020F0502020204030204"/>
              </a:rPr>
              <a:t>pada pasien </a:t>
            </a:r>
            <a:r>
              <a:rPr sz="1200" spc="-10" dirty="0">
                <a:latin typeface="Calibri" panose="020F0502020204030204"/>
                <a:cs typeface="Calibri" panose="020F0502020204030204"/>
              </a:rPr>
              <a:t>penyakit </a:t>
            </a:r>
            <a:r>
              <a:rPr sz="1200" spc="-5" dirty="0">
                <a:latin typeface="Calibri" panose="020F0502020204030204"/>
                <a:cs typeface="Calibri" panose="020F0502020204030204"/>
              </a:rPr>
              <a:t>ginjal </a:t>
            </a:r>
            <a:r>
              <a:rPr sz="1200" spc="-10" dirty="0">
                <a:latin typeface="Calibri" panose="020F0502020204030204"/>
                <a:cs typeface="Calibri" panose="020F0502020204030204"/>
              </a:rPr>
              <a:t>kronik </a:t>
            </a:r>
            <a:r>
              <a:rPr sz="1200" spc="10" dirty="0">
                <a:latin typeface="Calibri" panose="020F0502020204030204"/>
                <a:cs typeface="Calibri" panose="020F0502020204030204"/>
              </a:rPr>
              <a:t>di </a:t>
            </a:r>
            <a:r>
              <a:rPr sz="1200" spc="15" dirty="0">
                <a:latin typeface="Calibri" panose="020F0502020204030204"/>
                <a:cs typeface="Calibri" panose="020F0502020204030204"/>
              </a:rPr>
              <a:t> </a:t>
            </a:r>
            <a:r>
              <a:rPr sz="1200" spc="-15" dirty="0">
                <a:latin typeface="Calibri" panose="020F0502020204030204"/>
                <a:cs typeface="Calibri" panose="020F0502020204030204"/>
              </a:rPr>
              <a:t>Poli</a:t>
            </a:r>
            <a:r>
              <a:rPr sz="1200" spc="5" dirty="0">
                <a:latin typeface="Calibri" panose="020F0502020204030204"/>
                <a:cs typeface="Calibri" panose="020F0502020204030204"/>
              </a:rPr>
              <a:t> </a:t>
            </a:r>
            <a:r>
              <a:rPr sz="1200" spc="-15" dirty="0">
                <a:latin typeface="Calibri" panose="020F0502020204030204"/>
                <a:cs typeface="Calibri" panose="020F0502020204030204"/>
              </a:rPr>
              <a:t>Rawat</a:t>
            </a:r>
            <a:r>
              <a:rPr sz="1200" spc="10" dirty="0">
                <a:latin typeface="Calibri" panose="020F0502020204030204"/>
                <a:cs typeface="Calibri" panose="020F0502020204030204"/>
              </a:rPr>
              <a:t> </a:t>
            </a:r>
            <a:r>
              <a:rPr sz="1200" spc="-5" dirty="0">
                <a:latin typeface="Calibri" panose="020F0502020204030204"/>
                <a:cs typeface="Calibri" panose="020F0502020204030204"/>
              </a:rPr>
              <a:t>Jalan</a:t>
            </a:r>
            <a:r>
              <a:rPr sz="1200" spc="5" dirty="0">
                <a:latin typeface="Calibri" panose="020F0502020204030204"/>
                <a:cs typeface="Calibri" panose="020F0502020204030204"/>
              </a:rPr>
              <a:t> </a:t>
            </a:r>
            <a:r>
              <a:rPr sz="1200" spc="-5" dirty="0">
                <a:latin typeface="Calibri" panose="020F0502020204030204"/>
                <a:cs typeface="Calibri" panose="020F0502020204030204"/>
              </a:rPr>
              <a:t>di</a:t>
            </a:r>
            <a:r>
              <a:rPr sz="1200" dirty="0">
                <a:latin typeface="Calibri" panose="020F0502020204030204"/>
                <a:cs typeface="Calibri" panose="020F0502020204030204"/>
              </a:rPr>
              <a:t> </a:t>
            </a:r>
            <a:r>
              <a:rPr sz="1200" spc="-5" dirty="0">
                <a:latin typeface="Calibri" panose="020F0502020204030204"/>
                <a:cs typeface="Calibri" panose="020F0502020204030204"/>
              </a:rPr>
              <a:t>salah</a:t>
            </a:r>
            <a:r>
              <a:rPr sz="1200" dirty="0">
                <a:latin typeface="Calibri" panose="020F0502020204030204"/>
                <a:cs typeface="Calibri" panose="020F0502020204030204"/>
              </a:rPr>
              <a:t> </a:t>
            </a:r>
            <a:r>
              <a:rPr sz="1200" spc="-5" dirty="0">
                <a:latin typeface="Calibri" panose="020F0502020204030204"/>
                <a:cs typeface="Calibri" panose="020F0502020204030204"/>
              </a:rPr>
              <a:t>satu</a:t>
            </a:r>
            <a:r>
              <a:rPr sz="1200" dirty="0">
                <a:latin typeface="Calibri" panose="020F0502020204030204"/>
                <a:cs typeface="Calibri" panose="020F0502020204030204"/>
              </a:rPr>
              <a:t> </a:t>
            </a:r>
            <a:r>
              <a:rPr sz="1200" spc="-5" dirty="0">
                <a:latin typeface="Calibri" panose="020F0502020204030204"/>
                <a:cs typeface="Calibri" panose="020F0502020204030204"/>
              </a:rPr>
              <a:t>Rumah</a:t>
            </a:r>
            <a:r>
              <a:rPr sz="1200" dirty="0">
                <a:latin typeface="Calibri" panose="020F0502020204030204"/>
                <a:cs typeface="Calibri" panose="020F0502020204030204"/>
              </a:rPr>
              <a:t> </a:t>
            </a:r>
            <a:r>
              <a:rPr sz="1200" spc="-10" dirty="0">
                <a:latin typeface="Calibri" panose="020F0502020204030204"/>
                <a:cs typeface="Calibri" panose="020F0502020204030204"/>
              </a:rPr>
              <a:t>Sakit</a:t>
            </a:r>
            <a:r>
              <a:rPr sz="1200" spc="10" dirty="0">
                <a:latin typeface="Calibri" panose="020F0502020204030204"/>
                <a:cs typeface="Calibri" panose="020F0502020204030204"/>
              </a:rPr>
              <a:t> </a:t>
            </a:r>
            <a:r>
              <a:rPr sz="1200" spc="-15" dirty="0">
                <a:latin typeface="Calibri" panose="020F0502020204030204"/>
                <a:cs typeface="Calibri" panose="020F0502020204030204"/>
              </a:rPr>
              <a:t>Swasta</a:t>
            </a:r>
            <a:r>
              <a:rPr sz="1200" dirty="0">
                <a:latin typeface="Calibri" panose="020F0502020204030204"/>
                <a:cs typeface="Calibri" panose="020F0502020204030204"/>
              </a:rPr>
              <a:t> </a:t>
            </a:r>
            <a:r>
              <a:rPr sz="1200" spc="-5" dirty="0">
                <a:latin typeface="Calibri" panose="020F0502020204030204"/>
                <a:cs typeface="Calibri" panose="020F0502020204030204"/>
              </a:rPr>
              <a:t>di</a:t>
            </a:r>
            <a:r>
              <a:rPr sz="1200" spc="5" dirty="0">
                <a:latin typeface="Calibri" panose="020F0502020204030204"/>
                <a:cs typeface="Calibri" panose="020F0502020204030204"/>
              </a:rPr>
              <a:t> </a:t>
            </a:r>
            <a:r>
              <a:rPr sz="1200" spc="-20" dirty="0">
                <a:latin typeface="Calibri" panose="020F0502020204030204"/>
                <a:cs typeface="Calibri" panose="020F0502020204030204"/>
              </a:rPr>
              <a:t>kota</a:t>
            </a:r>
            <a:r>
              <a:rPr sz="1200" dirty="0">
                <a:latin typeface="Calibri" panose="020F0502020204030204"/>
                <a:cs typeface="Calibri" panose="020F0502020204030204"/>
              </a:rPr>
              <a:t> </a:t>
            </a:r>
            <a:r>
              <a:rPr sz="1200" spc="-5" dirty="0">
                <a:latin typeface="Calibri" panose="020F0502020204030204"/>
                <a:cs typeface="Calibri" panose="020F0502020204030204"/>
              </a:rPr>
              <a:t>Bandung.</a:t>
            </a:r>
            <a:endParaRPr sz="1200">
              <a:latin typeface="Calibri" panose="020F0502020204030204"/>
              <a:cs typeface="Calibri" panose="020F0502020204030204"/>
            </a:endParaRPr>
          </a:p>
          <a:p>
            <a:pPr marL="288290" marR="52070" indent="-227965" algn="just">
              <a:lnSpc>
                <a:spcPts val="1440"/>
              </a:lnSpc>
              <a:spcBef>
                <a:spcPts val="35"/>
              </a:spcBef>
              <a:buAutoNum type="arabicPeriod"/>
              <a:tabLst>
                <a:tab pos="288925" algn="l"/>
              </a:tabLst>
            </a:pPr>
            <a:r>
              <a:rPr sz="1200" spc="-5" dirty="0">
                <a:latin typeface="Calibri" panose="020F0502020204030204"/>
                <a:cs typeface="Calibri" panose="020F0502020204030204"/>
              </a:rPr>
              <a:t>Mengetahui </a:t>
            </a:r>
            <a:r>
              <a:rPr sz="1200" spc="-10" dirty="0">
                <a:latin typeface="Calibri" panose="020F0502020204030204"/>
                <a:cs typeface="Calibri" panose="020F0502020204030204"/>
              </a:rPr>
              <a:t>persentase berdasarkan tingkat keparahan interaksi </a:t>
            </a:r>
            <a:r>
              <a:rPr sz="1200" spc="-5" dirty="0">
                <a:latin typeface="Calibri" panose="020F0502020204030204"/>
                <a:cs typeface="Calibri" panose="020F0502020204030204"/>
              </a:rPr>
              <a:t>obat </a:t>
            </a:r>
            <a:r>
              <a:rPr sz="1200" dirty="0">
                <a:latin typeface="Calibri" panose="020F0502020204030204"/>
                <a:cs typeface="Calibri" panose="020F0502020204030204"/>
              </a:rPr>
              <a:t> </a:t>
            </a:r>
            <a:r>
              <a:rPr sz="1200" spc="-10" dirty="0">
                <a:latin typeface="Calibri" panose="020F0502020204030204"/>
                <a:cs typeface="Calibri" panose="020F0502020204030204"/>
              </a:rPr>
              <a:t>antihipertensi </a:t>
            </a:r>
            <a:r>
              <a:rPr sz="1200" spc="-5" dirty="0">
                <a:latin typeface="Calibri" panose="020F0502020204030204"/>
                <a:cs typeface="Calibri" panose="020F0502020204030204"/>
              </a:rPr>
              <a:t>pada pasien </a:t>
            </a:r>
            <a:r>
              <a:rPr sz="1200" spc="-10" dirty="0">
                <a:latin typeface="Calibri" panose="020F0502020204030204"/>
                <a:cs typeface="Calibri" panose="020F0502020204030204"/>
              </a:rPr>
              <a:t>penyakit </a:t>
            </a:r>
            <a:r>
              <a:rPr sz="1200" spc="-5" dirty="0">
                <a:latin typeface="Calibri" panose="020F0502020204030204"/>
                <a:cs typeface="Calibri" panose="020F0502020204030204"/>
              </a:rPr>
              <a:t>ginjal </a:t>
            </a:r>
            <a:r>
              <a:rPr sz="1200" spc="-10" dirty="0">
                <a:latin typeface="Calibri" panose="020F0502020204030204"/>
                <a:cs typeface="Calibri" panose="020F0502020204030204"/>
              </a:rPr>
              <a:t>kronik </a:t>
            </a:r>
            <a:r>
              <a:rPr sz="1200" spc="-5" dirty="0">
                <a:latin typeface="Calibri" panose="020F0502020204030204"/>
                <a:cs typeface="Calibri" panose="020F0502020204030204"/>
              </a:rPr>
              <a:t>di </a:t>
            </a:r>
            <a:r>
              <a:rPr sz="1200" spc="-15" dirty="0">
                <a:latin typeface="Calibri" panose="020F0502020204030204"/>
                <a:cs typeface="Calibri" panose="020F0502020204030204"/>
              </a:rPr>
              <a:t>Poli </a:t>
            </a:r>
            <a:r>
              <a:rPr sz="1200" spc="-10" dirty="0">
                <a:latin typeface="Calibri" panose="020F0502020204030204"/>
                <a:cs typeface="Calibri" panose="020F0502020204030204"/>
              </a:rPr>
              <a:t>Rawat </a:t>
            </a:r>
            <a:r>
              <a:rPr sz="1200" spc="-5" dirty="0">
                <a:latin typeface="Calibri" panose="020F0502020204030204"/>
                <a:cs typeface="Calibri" panose="020F0502020204030204"/>
              </a:rPr>
              <a:t>Jalan di </a:t>
            </a:r>
            <a:r>
              <a:rPr sz="1200" dirty="0">
                <a:latin typeface="Calibri" panose="020F0502020204030204"/>
                <a:cs typeface="Calibri" panose="020F0502020204030204"/>
              </a:rPr>
              <a:t> </a:t>
            </a:r>
            <a:r>
              <a:rPr sz="1200" spc="-5" dirty="0">
                <a:latin typeface="Calibri" panose="020F0502020204030204"/>
                <a:cs typeface="Calibri" panose="020F0502020204030204"/>
              </a:rPr>
              <a:t>salah</a:t>
            </a:r>
            <a:r>
              <a:rPr sz="1200" dirty="0">
                <a:latin typeface="Calibri" panose="020F0502020204030204"/>
                <a:cs typeface="Calibri" panose="020F0502020204030204"/>
              </a:rPr>
              <a:t> </a:t>
            </a:r>
            <a:r>
              <a:rPr sz="1200" spc="-5" dirty="0">
                <a:latin typeface="Calibri" panose="020F0502020204030204"/>
                <a:cs typeface="Calibri" panose="020F0502020204030204"/>
              </a:rPr>
              <a:t>satu</a:t>
            </a:r>
            <a:r>
              <a:rPr sz="1200" spc="-10" dirty="0">
                <a:latin typeface="Calibri" panose="020F0502020204030204"/>
                <a:cs typeface="Calibri" panose="020F0502020204030204"/>
              </a:rPr>
              <a:t> </a:t>
            </a:r>
            <a:r>
              <a:rPr sz="1200" spc="-5" dirty="0">
                <a:latin typeface="Calibri" panose="020F0502020204030204"/>
                <a:cs typeface="Calibri" panose="020F0502020204030204"/>
              </a:rPr>
              <a:t>Rumah</a:t>
            </a:r>
            <a:r>
              <a:rPr sz="1200" spc="5" dirty="0">
                <a:latin typeface="Calibri" panose="020F0502020204030204"/>
                <a:cs typeface="Calibri" panose="020F0502020204030204"/>
              </a:rPr>
              <a:t> </a:t>
            </a:r>
            <a:r>
              <a:rPr sz="1200" spc="-10" dirty="0">
                <a:latin typeface="Calibri" panose="020F0502020204030204"/>
                <a:cs typeface="Calibri" panose="020F0502020204030204"/>
              </a:rPr>
              <a:t>Sakit</a:t>
            </a:r>
            <a:r>
              <a:rPr sz="1200" dirty="0">
                <a:latin typeface="Calibri" panose="020F0502020204030204"/>
                <a:cs typeface="Calibri" panose="020F0502020204030204"/>
              </a:rPr>
              <a:t> </a:t>
            </a:r>
            <a:r>
              <a:rPr sz="1200" spc="-15" dirty="0">
                <a:latin typeface="Calibri" panose="020F0502020204030204"/>
                <a:cs typeface="Calibri" panose="020F0502020204030204"/>
              </a:rPr>
              <a:t>Swasta</a:t>
            </a:r>
            <a:r>
              <a:rPr sz="1200" dirty="0">
                <a:latin typeface="Calibri" panose="020F0502020204030204"/>
                <a:cs typeface="Calibri" panose="020F0502020204030204"/>
              </a:rPr>
              <a:t> </a:t>
            </a:r>
            <a:r>
              <a:rPr sz="1200" spc="-5" dirty="0">
                <a:latin typeface="Calibri" panose="020F0502020204030204"/>
                <a:cs typeface="Calibri" panose="020F0502020204030204"/>
              </a:rPr>
              <a:t>di</a:t>
            </a:r>
            <a:r>
              <a:rPr sz="1200" dirty="0">
                <a:latin typeface="Calibri" panose="020F0502020204030204"/>
                <a:cs typeface="Calibri" panose="020F0502020204030204"/>
              </a:rPr>
              <a:t> </a:t>
            </a:r>
            <a:r>
              <a:rPr sz="1200" spc="-20" dirty="0">
                <a:latin typeface="Calibri" panose="020F0502020204030204"/>
                <a:cs typeface="Calibri" panose="020F0502020204030204"/>
              </a:rPr>
              <a:t>kota</a:t>
            </a:r>
            <a:r>
              <a:rPr sz="1200" dirty="0">
                <a:latin typeface="Calibri" panose="020F0502020204030204"/>
                <a:cs typeface="Calibri" panose="020F0502020204030204"/>
              </a:rPr>
              <a:t> </a:t>
            </a:r>
            <a:r>
              <a:rPr sz="1200" spc="-5" dirty="0">
                <a:latin typeface="Calibri" panose="020F0502020204030204"/>
                <a:cs typeface="Calibri" panose="020F0502020204030204"/>
              </a:rPr>
              <a:t>Bandung.</a:t>
            </a:r>
            <a:endParaRPr sz="1200">
              <a:latin typeface="Calibri" panose="020F0502020204030204"/>
              <a:cs typeface="Calibri" panose="020F0502020204030204"/>
            </a:endParaRPr>
          </a:p>
          <a:p>
            <a:pPr marL="288290" indent="-228600" algn="just">
              <a:lnSpc>
                <a:spcPts val="1375"/>
              </a:lnSpc>
              <a:buAutoNum type="arabicPeriod"/>
              <a:tabLst>
                <a:tab pos="288925" algn="l"/>
              </a:tabLst>
            </a:pPr>
            <a:r>
              <a:rPr sz="1200" spc="-5" dirty="0">
                <a:latin typeface="Calibri" panose="020F0502020204030204"/>
                <a:cs typeface="Calibri" panose="020F0502020204030204"/>
              </a:rPr>
              <a:t>Mengetahui</a:t>
            </a:r>
            <a:r>
              <a:rPr sz="1200" spc="370" dirty="0">
                <a:latin typeface="Calibri" panose="020F0502020204030204"/>
                <a:cs typeface="Calibri" panose="020F0502020204030204"/>
              </a:rPr>
              <a:t> </a:t>
            </a:r>
            <a:r>
              <a:rPr sz="1200" spc="-5" dirty="0">
                <a:latin typeface="Calibri" panose="020F0502020204030204"/>
                <a:cs typeface="Calibri" panose="020F0502020204030204"/>
              </a:rPr>
              <a:t>obat</a:t>
            </a:r>
            <a:r>
              <a:rPr sz="1200" spc="620" dirty="0">
                <a:latin typeface="Calibri" panose="020F0502020204030204"/>
                <a:cs typeface="Calibri" panose="020F0502020204030204"/>
              </a:rPr>
              <a:t> </a:t>
            </a:r>
            <a:r>
              <a:rPr sz="1200" spc="-10" dirty="0">
                <a:latin typeface="Calibri" panose="020F0502020204030204"/>
                <a:cs typeface="Calibri" panose="020F0502020204030204"/>
              </a:rPr>
              <a:t>yang</a:t>
            </a:r>
            <a:r>
              <a:rPr sz="1200" spc="625" dirty="0">
                <a:latin typeface="Calibri" panose="020F0502020204030204"/>
                <a:cs typeface="Calibri" panose="020F0502020204030204"/>
              </a:rPr>
              <a:t> </a:t>
            </a:r>
            <a:r>
              <a:rPr sz="1200" spc="-5" dirty="0">
                <a:latin typeface="Calibri" panose="020F0502020204030204"/>
                <a:cs typeface="Calibri" panose="020F0502020204030204"/>
              </a:rPr>
              <a:t>sering</a:t>
            </a:r>
            <a:r>
              <a:rPr sz="1200" spc="630" dirty="0">
                <a:latin typeface="Calibri" panose="020F0502020204030204"/>
                <a:cs typeface="Calibri" panose="020F0502020204030204"/>
              </a:rPr>
              <a:t> </a:t>
            </a:r>
            <a:r>
              <a:rPr sz="1200" spc="-5" dirty="0">
                <a:latin typeface="Calibri" panose="020F0502020204030204"/>
                <a:cs typeface="Calibri" panose="020F0502020204030204"/>
              </a:rPr>
              <a:t>menimbulkan</a:t>
            </a:r>
            <a:r>
              <a:rPr sz="1200" spc="630" dirty="0">
                <a:latin typeface="Calibri" panose="020F0502020204030204"/>
                <a:cs typeface="Calibri" panose="020F0502020204030204"/>
              </a:rPr>
              <a:t> </a:t>
            </a:r>
            <a:r>
              <a:rPr sz="1200" spc="-10" dirty="0">
                <a:latin typeface="Calibri" panose="020F0502020204030204"/>
                <a:cs typeface="Calibri" panose="020F0502020204030204"/>
              </a:rPr>
              <a:t>interaksi</a:t>
            </a:r>
            <a:r>
              <a:rPr sz="1200" spc="620" dirty="0">
                <a:latin typeface="Calibri" panose="020F0502020204030204"/>
                <a:cs typeface="Calibri" panose="020F0502020204030204"/>
              </a:rPr>
              <a:t> </a:t>
            </a:r>
            <a:r>
              <a:rPr sz="1200" spc="-5" dirty="0">
                <a:latin typeface="Calibri" panose="020F0502020204030204"/>
                <a:cs typeface="Calibri" panose="020F0502020204030204"/>
              </a:rPr>
              <a:t>dari</a:t>
            </a:r>
            <a:r>
              <a:rPr sz="1200" spc="625" dirty="0">
                <a:latin typeface="Calibri" panose="020F0502020204030204"/>
                <a:cs typeface="Calibri" panose="020F0502020204030204"/>
              </a:rPr>
              <a:t> </a:t>
            </a:r>
            <a:r>
              <a:rPr sz="1200" spc="-5" dirty="0">
                <a:latin typeface="Calibri" panose="020F0502020204030204"/>
                <a:cs typeface="Calibri" panose="020F0502020204030204"/>
              </a:rPr>
              <a:t>obat</a:t>
            </a:r>
            <a:endParaRPr sz="1200">
              <a:latin typeface="Calibri" panose="020F0502020204030204"/>
              <a:cs typeface="Calibri" panose="020F0502020204030204"/>
            </a:endParaRPr>
          </a:p>
          <a:p>
            <a:pPr marL="288290" algn="just">
              <a:lnSpc>
                <a:spcPts val="1440"/>
              </a:lnSpc>
            </a:pPr>
            <a:r>
              <a:rPr sz="1200" spc="-10" dirty="0">
                <a:latin typeface="Calibri" panose="020F0502020204030204"/>
                <a:cs typeface="Calibri" panose="020F0502020204030204"/>
              </a:rPr>
              <a:t>antihipertensi</a:t>
            </a:r>
            <a:r>
              <a:rPr sz="1200" spc="15" dirty="0">
                <a:latin typeface="Calibri" panose="020F0502020204030204"/>
                <a:cs typeface="Calibri" panose="020F0502020204030204"/>
              </a:rPr>
              <a:t> </a:t>
            </a:r>
            <a:r>
              <a:rPr sz="1200" spc="-10" dirty="0">
                <a:latin typeface="Calibri" panose="020F0502020204030204"/>
                <a:cs typeface="Calibri" panose="020F0502020204030204"/>
              </a:rPr>
              <a:t>dengan</a:t>
            </a:r>
            <a:r>
              <a:rPr sz="1200" spc="20" dirty="0">
                <a:latin typeface="Calibri" panose="020F0502020204030204"/>
                <a:cs typeface="Calibri" panose="020F0502020204030204"/>
              </a:rPr>
              <a:t> </a:t>
            </a:r>
            <a:r>
              <a:rPr sz="1200" spc="-10" dirty="0">
                <a:latin typeface="Calibri" panose="020F0502020204030204"/>
                <a:cs typeface="Calibri" panose="020F0502020204030204"/>
              </a:rPr>
              <a:t>obat</a:t>
            </a:r>
            <a:r>
              <a:rPr sz="1200" spc="5" dirty="0">
                <a:latin typeface="Calibri" panose="020F0502020204030204"/>
                <a:cs typeface="Calibri" panose="020F0502020204030204"/>
              </a:rPr>
              <a:t> </a:t>
            </a:r>
            <a:r>
              <a:rPr sz="1200" spc="-10" dirty="0">
                <a:latin typeface="Calibri" panose="020F0502020204030204"/>
                <a:cs typeface="Calibri" panose="020F0502020204030204"/>
              </a:rPr>
              <a:t>antihipertensi</a:t>
            </a:r>
            <a:r>
              <a:rPr sz="1200" spc="25" dirty="0">
                <a:latin typeface="Calibri" panose="020F0502020204030204"/>
                <a:cs typeface="Calibri" panose="020F0502020204030204"/>
              </a:rPr>
              <a:t> </a:t>
            </a:r>
            <a:r>
              <a:rPr sz="1200" spc="-5" dirty="0">
                <a:latin typeface="Calibri" panose="020F0502020204030204"/>
                <a:cs typeface="Calibri" panose="020F0502020204030204"/>
              </a:rPr>
              <a:t>lain.</a:t>
            </a:r>
            <a:endParaRPr sz="1200">
              <a:latin typeface="Calibri" panose="020F0502020204030204"/>
              <a:cs typeface="Calibri" panose="020F0502020204030204"/>
            </a:endParaRPr>
          </a:p>
        </p:txBody>
      </p:sp>
      <p:sp>
        <p:nvSpPr>
          <p:cNvPr id="3" name="object 3"/>
          <p:cNvSpPr/>
          <p:nvPr/>
        </p:nvSpPr>
        <p:spPr>
          <a:xfrm>
            <a:off x="119522" y="6033864"/>
            <a:ext cx="4743450" cy="367030"/>
          </a:xfrm>
          <a:custGeom>
            <a:avLst/>
            <a:gdLst/>
            <a:ahLst/>
            <a:cxnLst/>
            <a:rect l="l" t="t" r="r" b="b"/>
            <a:pathLst>
              <a:path w="4743450" h="367029">
                <a:moveTo>
                  <a:pt x="4682313" y="0"/>
                </a:moveTo>
                <a:lnTo>
                  <a:pt x="0" y="0"/>
                </a:lnTo>
                <a:lnTo>
                  <a:pt x="0" y="366670"/>
                </a:lnTo>
                <a:lnTo>
                  <a:pt x="4743424" y="366670"/>
                </a:lnTo>
                <a:lnTo>
                  <a:pt x="4743424" y="61111"/>
                </a:lnTo>
                <a:lnTo>
                  <a:pt x="4738624" y="37319"/>
                </a:lnTo>
                <a:lnTo>
                  <a:pt x="4725530" y="17894"/>
                </a:lnTo>
                <a:lnTo>
                  <a:pt x="4706105" y="4800"/>
                </a:lnTo>
                <a:lnTo>
                  <a:pt x="4682313" y="0"/>
                </a:lnTo>
                <a:close/>
              </a:path>
            </a:pathLst>
          </a:custGeom>
          <a:solidFill>
            <a:srgbClr val="EFB094"/>
          </a:solidFill>
        </p:spPr>
        <p:txBody>
          <a:bodyPr wrap="square" lIns="0" tIns="0" rIns="0" bIns="0" rtlCol="0"/>
          <a:lstStyle/>
          <a:p/>
        </p:txBody>
      </p:sp>
      <p:sp>
        <p:nvSpPr>
          <p:cNvPr id="4" name="object 4"/>
          <p:cNvSpPr txBox="1"/>
          <p:nvPr/>
        </p:nvSpPr>
        <p:spPr>
          <a:xfrm>
            <a:off x="1633267" y="6076028"/>
            <a:ext cx="1755139" cy="248285"/>
          </a:xfrm>
          <a:prstGeom prst="rect">
            <a:avLst/>
          </a:prstGeom>
        </p:spPr>
        <p:txBody>
          <a:bodyPr vert="horz" wrap="square" lIns="0" tIns="13970" rIns="0" bIns="0" rtlCol="0">
            <a:spAutoFit/>
          </a:bodyPr>
          <a:lstStyle/>
          <a:p>
            <a:pPr marL="12700">
              <a:lnSpc>
                <a:spcPct val="100000"/>
              </a:lnSpc>
              <a:spcBef>
                <a:spcPts val="110"/>
              </a:spcBef>
            </a:pPr>
            <a:r>
              <a:rPr sz="1450" b="1" spc="-40" dirty="0">
                <a:solidFill>
                  <a:srgbClr val="FFFFFF"/>
                </a:solidFill>
                <a:latin typeface="Times New Roman" panose="02020603050405020304"/>
                <a:cs typeface="Times New Roman" panose="02020603050405020304"/>
              </a:rPr>
              <a:t>LATAR</a:t>
            </a:r>
            <a:r>
              <a:rPr sz="1450" b="1" spc="-55" dirty="0">
                <a:solidFill>
                  <a:srgbClr val="FFFFFF"/>
                </a:solidFill>
                <a:latin typeface="Times New Roman" panose="02020603050405020304"/>
                <a:cs typeface="Times New Roman" panose="02020603050405020304"/>
              </a:rPr>
              <a:t> </a:t>
            </a:r>
            <a:r>
              <a:rPr sz="1450" b="1" spc="5" dirty="0">
                <a:solidFill>
                  <a:srgbClr val="FFFFFF"/>
                </a:solidFill>
                <a:latin typeface="Times New Roman" panose="02020603050405020304"/>
                <a:cs typeface="Times New Roman" panose="02020603050405020304"/>
              </a:rPr>
              <a:t>BELAKANG</a:t>
            </a:r>
            <a:endParaRPr sz="1450">
              <a:latin typeface="Times New Roman" panose="02020603050405020304"/>
              <a:cs typeface="Times New Roman" panose="02020603050405020304"/>
            </a:endParaRPr>
          </a:p>
        </p:txBody>
      </p:sp>
      <p:grpSp>
        <p:nvGrpSpPr>
          <p:cNvPr id="5" name="object 5"/>
          <p:cNvGrpSpPr/>
          <p:nvPr/>
        </p:nvGrpSpPr>
        <p:grpSpPr>
          <a:xfrm>
            <a:off x="351712" y="242883"/>
            <a:ext cx="9627105" cy="6127772"/>
            <a:chOff x="232967" y="271458"/>
            <a:chExt cx="9627105" cy="6127772"/>
          </a:xfrm>
        </p:grpSpPr>
        <p:pic>
          <p:nvPicPr>
            <p:cNvPr id="6" name="object 6"/>
            <p:cNvPicPr/>
            <p:nvPr/>
          </p:nvPicPr>
          <p:blipFill>
            <a:blip r:embed="rId1" cstate="print"/>
            <a:stretch>
              <a:fillRect/>
            </a:stretch>
          </p:blipFill>
          <p:spPr>
            <a:xfrm>
              <a:off x="232967" y="271458"/>
              <a:ext cx="1570506" cy="3025034"/>
            </a:xfrm>
            <a:prstGeom prst="rect">
              <a:avLst/>
            </a:prstGeom>
          </p:spPr>
        </p:pic>
        <p:sp>
          <p:nvSpPr>
            <p:cNvPr id="7" name="object 7"/>
            <p:cNvSpPr/>
            <p:nvPr/>
          </p:nvSpPr>
          <p:spPr>
            <a:xfrm>
              <a:off x="4902627" y="6037280"/>
              <a:ext cx="4957445" cy="361950"/>
            </a:xfrm>
            <a:custGeom>
              <a:avLst/>
              <a:gdLst/>
              <a:ahLst/>
              <a:cxnLst/>
              <a:rect l="l" t="t" r="r" b="b"/>
              <a:pathLst>
                <a:path w="4957445" h="361950">
                  <a:moveTo>
                    <a:pt x="4896879" y="0"/>
                  </a:moveTo>
                  <a:lnTo>
                    <a:pt x="0" y="0"/>
                  </a:lnTo>
                  <a:lnTo>
                    <a:pt x="0" y="361606"/>
                  </a:lnTo>
                  <a:lnTo>
                    <a:pt x="4957147" y="361606"/>
                  </a:lnTo>
                  <a:lnTo>
                    <a:pt x="4957147" y="60267"/>
                  </a:lnTo>
                  <a:lnTo>
                    <a:pt x="4952407" y="36820"/>
                  </a:lnTo>
                  <a:lnTo>
                    <a:pt x="4939484" y="17662"/>
                  </a:lnTo>
                  <a:lnTo>
                    <a:pt x="4920326" y="4740"/>
                  </a:lnTo>
                  <a:lnTo>
                    <a:pt x="4896879" y="0"/>
                  </a:lnTo>
                  <a:close/>
                </a:path>
              </a:pathLst>
            </a:custGeom>
            <a:solidFill>
              <a:srgbClr val="8496AF"/>
            </a:solidFill>
          </p:spPr>
          <p:txBody>
            <a:bodyPr wrap="square" lIns="0" tIns="0" rIns="0" bIns="0" rtlCol="0"/>
            <a:lstStyle/>
            <a:p/>
          </p:txBody>
        </p:sp>
      </p:grpSp>
      <p:sp>
        <p:nvSpPr>
          <p:cNvPr id="8" name="object 8"/>
          <p:cNvSpPr txBox="1"/>
          <p:nvPr/>
        </p:nvSpPr>
        <p:spPr>
          <a:xfrm>
            <a:off x="7166334" y="6077514"/>
            <a:ext cx="602615" cy="248285"/>
          </a:xfrm>
          <a:prstGeom prst="rect">
            <a:avLst/>
          </a:prstGeom>
        </p:spPr>
        <p:txBody>
          <a:bodyPr vert="horz" wrap="square" lIns="0" tIns="13970" rIns="0" bIns="0" rtlCol="0">
            <a:spAutoFit/>
          </a:bodyPr>
          <a:lstStyle/>
          <a:p>
            <a:pPr marL="12700">
              <a:lnSpc>
                <a:spcPct val="100000"/>
              </a:lnSpc>
              <a:spcBef>
                <a:spcPts val="110"/>
              </a:spcBef>
            </a:pPr>
            <a:r>
              <a:rPr sz="1450" b="1" spc="5" dirty="0">
                <a:solidFill>
                  <a:srgbClr val="FFFFFF"/>
                </a:solidFill>
                <a:latin typeface="Times New Roman" panose="02020603050405020304"/>
                <a:cs typeface="Times New Roman" panose="02020603050405020304"/>
              </a:rPr>
              <a:t>H</a:t>
            </a:r>
            <a:r>
              <a:rPr sz="1450" b="1" spc="-5" dirty="0">
                <a:solidFill>
                  <a:srgbClr val="FFFFFF"/>
                </a:solidFill>
                <a:latin typeface="Times New Roman" panose="02020603050405020304"/>
                <a:cs typeface="Times New Roman" panose="02020603050405020304"/>
              </a:rPr>
              <a:t>A</a:t>
            </a:r>
            <a:r>
              <a:rPr sz="1450" b="1" spc="5" dirty="0">
                <a:solidFill>
                  <a:srgbClr val="FFFFFF"/>
                </a:solidFill>
                <a:latin typeface="Times New Roman" panose="02020603050405020304"/>
                <a:cs typeface="Times New Roman" panose="02020603050405020304"/>
              </a:rPr>
              <a:t>SIL</a:t>
            </a:r>
            <a:endParaRPr sz="1450">
              <a:latin typeface="Times New Roman" panose="02020603050405020304"/>
              <a:cs typeface="Times New Roman" panose="02020603050405020304"/>
            </a:endParaRPr>
          </a:p>
        </p:txBody>
      </p:sp>
      <p:sp>
        <p:nvSpPr>
          <p:cNvPr id="9" name="object 9"/>
          <p:cNvSpPr/>
          <p:nvPr/>
        </p:nvSpPr>
        <p:spPr>
          <a:xfrm>
            <a:off x="134898" y="8908767"/>
            <a:ext cx="4744720" cy="358140"/>
          </a:xfrm>
          <a:custGeom>
            <a:avLst/>
            <a:gdLst/>
            <a:ahLst/>
            <a:cxnLst/>
            <a:rect l="l" t="t" r="r" b="b"/>
            <a:pathLst>
              <a:path w="4744720" h="358140">
                <a:moveTo>
                  <a:pt x="4684845" y="0"/>
                </a:moveTo>
                <a:lnTo>
                  <a:pt x="0" y="0"/>
                </a:lnTo>
                <a:lnTo>
                  <a:pt x="0" y="357554"/>
                </a:lnTo>
                <a:lnTo>
                  <a:pt x="4744437" y="357554"/>
                </a:lnTo>
                <a:lnTo>
                  <a:pt x="4744437" y="59592"/>
                </a:lnTo>
                <a:lnTo>
                  <a:pt x="4739755" y="36393"/>
                </a:lnTo>
                <a:lnTo>
                  <a:pt x="4726986" y="17451"/>
                </a:lnTo>
                <a:lnTo>
                  <a:pt x="4708044" y="4682"/>
                </a:lnTo>
                <a:lnTo>
                  <a:pt x="4684845" y="0"/>
                </a:lnTo>
                <a:close/>
              </a:path>
            </a:pathLst>
          </a:custGeom>
          <a:solidFill>
            <a:srgbClr val="7E7E7E"/>
          </a:solidFill>
        </p:spPr>
        <p:txBody>
          <a:bodyPr wrap="square" lIns="0" tIns="0" rIns="0" bIns="0" rtlCol="0"/>
          <a:lstStyle/>
          <a:p/>
        </p:txBody>
      </p:sp>
      <p:sp>
        <p:nvSpPr>
          <p:cNvPr id="10" name="object 10"/>
          <p:cNvSpPr txBox="1"/>
          <p:nvPr/>
        </p:nvSpPr>
        <p:spPr>
          <a:xfrm>
            <a:off x="2203280" y="8951791"/>
            <a:ext cx="777240" cy="248285"/>
          </a:xfrm>
          <a:prstGeom prst="rect">
            <a:avLst/>
          </a:prstGeom>
        </p:spPr>
        <p:txBody>
          <a:bodyPr vert="horz" wrap="square" lIns="0" tIns="13970" rIns="0" bIns="0" rtlCol="0">
            <a:spAutoFit/>
          </a:bodyPr>
          <a:lstStyle/>
          <a:p>
            <a:pPr marL="12700">
              <a:lnSpc>
                <a:spcPct val="100000"/>
              </a:lnSpc>
              <a:spcBef>
                <a:spcPts val="110"/>
              </a:spcBef>
            </a:pPr>
            <a:r>
              <a:rPr sz="1450" b="1" spc="5" dirty="0">
                <a:solidFill>
                  <a:srgbClr val="FFFFFF"/>
                </a:solidFill>
                <a:latin typeface="Times New Roman" panose="02020603050405020304"/>
                <a:cs typeface="Times New Roman" panose="02020603050405020304"/>
              </a:rPr>
              <a:t>TUJUAN</a:t>
            </a:r>
            <a:endParaRPr sz="1450">
              <a:latin typeface="Times New Roman" panose="02020603050405020304"/>
              <a:cs typeface="Times New Roman" panose="02020603050405020304"/>
            </a:endParaRPr>
          </a:p>
        </p:txBody>
      </p:sp>
      <p:grpSp>
        <p:nvGrpSpPr>
          <p:cNvPr id="11" name="object 11"/>
          <p:cNvGrpSpPr/>
          <p:nvPr/>
        </p:nvGrpSpPr>
        <p:grpSpPr>
          <a:xfrm>
            <a:off x="56341" y="6496415"/>
            <a:ext cx="9842540" cy="13638542"/>
            <a:chOff x="98251" y="6464030"/>
            <a:chExt cx="9842540" cy="13638542"/>
          </a:xfrm>
        </p:grpSpPr>
        <p:sp>
          <p:nvSpPr>
            <p:cNvPr id="12" name="object 12"/>
            <p:cNvSpPr/>
            <p:nvPr/>
          </p:nvSpPr>
          <p:spPr>
            <a:xfrm>
              <a:off x="4986521" y="16335087"/>
              <a:ext cx="4954270" cy="379095"/>
            </a:xfrm>
            <a:custGeom>
              <a:avLst/>
              <a:gdLst/>
              <a:ahLst/>
              <a:cxnLst/>
              <a:rect l="l" t="t" r="r" b="b"/>
              <a:pathLst>
                <a:path w="4954270" h="379094">
                  <a:moveTo>
                    <a:pt x="4890971" y="0"/>
                  </a:moveTo>
                  <a:lnTo>
                    <a:pt x="0" y="0"/>
                  </a:lnTo>
                  <a:lnTo>
                    <a:pt x="0" y="378825"/>
                  </a:lnTo>
                  <a:lnTo>
                    <a:pt x="4954108" y="378825"/>
                  </a:lnTo>
                  <a:lnTo>
                    <a:pt x="4954108" y="63137"/>
                  </a:lnTo>
                  <a:lnTo>
                    <a:pt x="4949145" y="38565"/>
                  </a:lnTo>
                  <a:lnTo>
                    <a:pt x="4935612" y="18496"/>
                  </a:lnTo>
                  <a:lnTo>
                    <a:pt x="4915543" y="4962"/>
                  </a:lnTo>
                  <a:lnTo>
                    <a:pt x="4890971" y="0"/>
                  </a:lnTo>
                  <a:close/>
                </a:path>
              </a:pathLst>
            </a:custGeom>
            <a:solidFill>
              <a:srgbClr val="16527E"/>
            </a:solidFill>
          </p:spPr>
          <p:txBody>
            <a:bodyPr wrap="square" lIns="0" tIns="0" rIns="0" bIns="0" rtlCol="0"/>
            <a:lstStyle/>
            <a:p/>
          </p:txBody>
        </p:sp>
        <p:sp>
          <p:nvSpPr>
            <p:cNvPr id="13" name="object 13"/>
            <p:cNvSpPr/>
            <p:nvPr/>
          </p:nvSpPr>
          <p:spPr>
            <a:xfrm>
              <a:off x="4986521" y="16335087"/>
              <a:ext cx="4954270" cy="379095"/>
            </a:xfrm>
            <a:custGeom>
              <a:avLst/>
              <a:gdLst/>
              <a:ahLst/>
              <a:cxnLst/>
              <a:rect l="l" t="t" r="r" b="b"/>
              <a:pathLst>
                <a:path w="4954270" h="379094">
                  <a:moveTo>
                    <a:pt x="0" y="0"/>
                  </a:moveTo>
                  <a:lnTo>
                    <a:pt x="4890971" y="0"/>
                  </a:lnTo>
                  <a:lnTo>
                    <a:pt x="4915543" y="4962"/>
                  </a:lnTo>
                  <a:lnTo>
                    <a:pt x="4935612" y="18496"/>
                  </a:lnTo>
                  <a:lnTo>
                    <a:pt x="4949145" y="38565"/>
                  </a:lnTo>
                  <a:lnTo>
                    <a:pt x="4954108" y="63137"/>
                  </a:lnTo>
                  <a:lnTo>
                    <a:pt x="4954108" y="378825"/>
                  </a:lnTo>
                  <a:lnTo>
                    <a:pt x="0" y="378825"/>
                  </a:lnTo>
                  <a:lnTo>
                    <a:pt x="0" y="0"/>
                  </a:lnTo>
                  <a:close/>
                </a:path>
              </a:pathLst>
            </a:custGeom>
            <a:ln w="8103">
              <a:solidFill>
                <a:srgbClr val="126F55"/>
              </a:solidFill>
            </a:ln>
          </p:spPr>
          <p:txBody>
            <a:bodyPr wrap="square" lIns="0" tIns="0" rIns="0" bIns="0" rtlCol="0"/>
            <a:lstStyle/>
            <a:p/>
          </p:txBody>
        </p:sp>
        <p:pic>
          <p:nvPicPr>
            <p:cNvPr id="14" name="object 14"/>
            <p:cNvPicPr/>
            <p:nvPr/>
          </p:nvPicPr>
          <p:blipFill>
            <a:blip r:embed="rId2" cstate="print"/>
            <a:stretch>
              <a:fillRect/>
            </a:stretch>
          </p:blipFill>
          <p:spPr>
            <a:xfrm>
              <a:off x="99264" y="19650320"/>
              <a:ext cx="1237261" cy="452252"/>
            </a:xfrm>
            <a:prstGeom prst="rect">
              <a:avLst/>
            </a:prstGeom>
          </p:spPr>
        </p:pic>
        <p:pic>
          <p:nvPicPr>
            <p:cNvPr id="15" name="object 15"/>
            <p:cNvPicPr/>
            <p:nvPr/>
          </p:nvPicPr>
          <p:blipFill>
            <a:blip r:embed="rId3" cstate="print"/>
            <a:stretch>
              <a:fillRect/>
            </a:stretch>
          </p:blipFill>
          <p:spPr>
            <a:xfrm>
              <a:off x="98251" y="18548272"/>
              <a:ext cx="1237767" cy="1202315"/>
            </a:xfrm>
            <a:prstGeom prst="rect">
              <a:avLst/>
            </a:prstGeom>
          </p:spPr>
        </p:pic>
        <p:pic>
          <p:nvPicPr>
            <p:cNvPr id="16" name="object 16"/>
            <p:cNvPicPr/>
            <p:nvPr/>
          </p:nvPicPr>
          <p:blipFill>
            <a:blip r:embed="rId4" cstate="print"/>
            <a:stretch>
              <a:fillRect/>
            </a:stretch>
          </p:blipFill>
          <p:spPr>
            <a:xfrm>
              <a:off x="133703" y="18550306"/>
              <a:ext cx="1169903" cy="1134451"/>
            </a:xfrm>
            <a:prstGeom prst="rect">
              <a:avLst/>
            </a:prstGeom>
          </p:spPr>
        </p:pic>
        <p:sp>
          <p:nvSpPr>
            <p:cNvPr id="17" name="object 17"/>
            <p:cNvSpPr/>
            <p:nvPr/>
          </p:nvSpPr>
          <p:spPr>
            <a:xfrm>
              <a:off x="157319" y="11208004"/>
              <a:ext cx="4744720" cy="368935"/>
            </a:xfrm>
            <a:custGeom>
              <a:avLst/>
              <a:gdLst/>
              <a:ahLst/>
              <a:cxnLst/>
              <a:rect l="l" t="t" r="r" b="b"/>
              <a:pathLst>
                <a:path w="4744720" h="368934">
                  <a:moveTo>
                    <a:pt x="4682988" y="0"/>
                  </a:moveTo>
                  <a:lnTo>
                    <a:pt x="0" y="0"/>
                  </a:lnTo>
                  <a:lnTo>
                    <a:pt x="0" y="368696"/>
                  </a:lnTo>
                  <a:lnTo>
                    <a:pt x="4744437" y="368696"/>
                  </a:lnTo>
                  <a:lnTo>
                    <a:pt x="4744437" y="61449"/>
                  </a:lnTo>
                  <a:lnTo>
                    <a:pt x="4739607" y="37532"/>
                  </a:lnTo>
                  <a:lnTo>
                    <a:pt x="4726437" y="18000"/>
                  </a:lnTo>
                  <a:lnTo>
                    <a:pt x="4706904" y="4829"/>
                  </a:lnTo>
                  <a:lnTo>
                    <a:pt x="4682988" y="0"/>
                  </a:lnTo>
                  <a:close/>
                </a:path>
              </a:pathLst>
            </a:custGeom>
            <a:solidFill>
              <a:srgbClr val="36AECE"/>
            </a:solidFill>
          </p:spPr>
          <p:txBody>
            <a:bodyPr wrap="square" lIns="0" tIns="0" rIns="0" bIns="0" rtlCol="0"/>
            <a:lstStyle/>
            <a:p/>
          </p:txBody>
        </p:sp>
        <p:pic>
          <p:nvPicPr>
            <p:cNvPr id="18" name="object 18"/>
            <p:cNvPicPr/>
            <p:nvPr/>
          </p:nvPicPr>
          <p:blipFill>
            <a:blip r:embed="rId5" cstate="print"/>
            <a:stretch>
              <a:fillRect/>
            </a:stretch>
          </p:blipFill>
          <p:spPr>
            <a:xfrm>
              <a:off x="512528" y="19041561"/>
              <a:ext cx="8914559" cy="1000748"/>
            </a:xfrm>
            <a:prstGeom prst="rect">
              <a:avLst/>
            </a:prstGeom>
          </p:spPr>
        </p:pic>
        <p:sp>
          <p:nvSpPr>
            <p:cNvPr id="19" name="object 19"/>
            <p:cNvSpPr/>
            <p:nvPr/>
          </p:nvSpPr>
          <p:spPr>
            <a:xfrm>
              <a:off x="124286" y="6464030"/>
              <a:ext cx="4725670" cy="2324100"/>
            </a:xfrm>
            <a:custGeom>
              <a:avLst/>
              <a:gdLst/>
              <a:ahLst/>
              <a:cxnLst/>
              <a:rect l="l" t="t" r="r" b="b"/>
              <a:pathLst>
                <a:path w="4723765" h="1565275">
                  <a:moveTo>
                    <a:pt x="0" y="1564935"/>
                  </a:moveTo>
                  <a:lnTo>
                    <a:pt x="4723166" y="1564935"/>
                  </a:lnTo>
                  <a:lnTo>
                    <a:pt x="4723166" y="0"/>
                  </a:lnTo>
                  <a:lnTo>
                    <a:pt x="0" y="0"/>
                  </a:lnTo>
                  <a:lnTo>
                    <a:pt x="0" y="1564935"/>
                  </a:lnTo>
                  <a:close/>
                </a:path>
              </a:pathLst>
            </a:custGeom>
            <a:ln w="8103">
              <a:solidFill>
                <a:srgbClr val="000000"/>
              </a:solidFill>
            </a:ln>
          </p:spPr>
          <p:txBody>
            <a:bodyPr wrap="square" lIns="0" tIns="0" rIns="0" bIns="0" rtlCol="0"/>
            <a:lstStyle/>
            <a:p/>
          </p:txBody>
        </p:sp>
      </p:grpSp>
      <p:sp>
        <p:nvSpPr>
          <p:cNvPr id="20" name="object 20"/>
          <p:cNvSpPr txBox="1"/>
          <p:nvPr/>
        </p:nvSpPr>
        <p:spPr>
          <a:xfrm>
            <a:off x="132080" y="6546850"/>
            <a:ext cx="4610100" cy="2276475"/>
          </a:xfrm>
          <a:prstGeom prst="rect">
            <a:avLst/>
          </a:prstGeom>
        </p:spPr>
        <p:txBody>
          <a:bodyPr vert="horz" wrap="square" lIns="0" tIns="12065" rIns="0" bIns="0" rtlCol="0">
            <a:spAutoFit/>
          </a:bodyPr>
          <a:lstStyle/>
          <a:p>
            <a:pPr marL="12700" marR="5080" indent="303530" algn="just">
              <a:lnSpc>
                <a:spcPct val="100000"/>
              </a:lnSpc>
              <a:spcBef>
                <a:spcPts val="95"/>
              </a:spcBef>
            </a:pPr>
            <a:r>
              <a:rPr sz="800">
                <a:latin typeface="Calibri" panose="020F0502020204030204"/>
                <a:cs typeface="Calibri" panose="020F0502020204030204"/>
              </a:rPr>
              <a:t>PGK</a:t>
            </a:r>
            <a:r>
              <a:rPr lang="id-ID" sz="800">
                <a:latin typeface="Calibri" panose="020F0502020204030204"/>
                <a:cs typeface="Calibri" panose="020F0502020204030204"/>
              </a:rPr>
              <a:t> </a:t>
            </a:r>
            <a:r>
              <a:rPr sz="800">
                <a:latin typeface="Calibri" panose="020F0502020204030204"/>
                <a:cs typeface="Calibri" panose="020F0502020204030204"/>
              </a:rPr>
              <a:t>(Penyakit</a:t>
            </a:r>
            <a:r>
              <a:rPr lang="id-ID" sz="800">
                <a:latin typeface="Calibri" panose="020F0502020204030204"/>
                <a:cs typeface="Calibri" panose="020F0502020204030204"/>
              </a:rPr>
              <a:t> </a:t>
            </a:r>
            <a:r>
              <a:rPr sz="800">
                <a:latin typeface="Calibri" panose="020F0502020204030204"/>
                <a:cs typeface="Calibri" panose="020F0502020204030204"/>
              </a:rPr>
              <a:t>Ginjal</a:t>
            </a:r>
            <a:r>
              <a:rPr lang="id-ID" sz="800">
                <a:latin typeface="Calibri" panose="020F0502020204030204"/>
                <a:cs typeface="Calibri" panose="020F0502020204030204"/>
              </a:rPr>
              <a:t> </a:t>
            </a:r>
            <a:r>
              <a:rPr sz="800">
                <a:latin typeface="Calibri" panose="020F0502020204030204"/>
                <a:cs typeface="Calibri" panose="020F0502020204030204"/>
              </a:rPr>
              <a:t>Kronis) merupakan masalah kesehatan di negara maju</a:t>
            </a:r>
            <a:r>
              <a:rPr lang="id-ID" sz="800">
                <a:latin typeface="Calibri" panose="020F0502020204030204"/>
                <a:cs typeface="Calibri" panose="020F0502020204030204"/>
              </a:rPr>
              <a:t> </a:t>
            </a:r>
            <a:r>
              <a:rPr sz="800">
                <a:latin typeface="Calibri" panose="020F0502020204030204"/>
                <a:cs typeface="Calibri" panose="020F0502020204030204"/>
              </a:rPr>
              <a:t>dan</a:t>
            </a:r>
            <a:r>
              <a:rPr lang="id-ID" sz="800">
                <a:latin typeface="Calibri" panose="020F0502020204030204"/>
                <a:cs typeface="Calibri" panose="020F0502020204030204"/>
              </a:rPr>
              <a:t> </a:t>
            </a:r>
            <a:r>
              <a:rPr sz="800">
                <a:latin typeface="Calibri" panose="020F0502020204030204"/>
                <a:cs typeface="Calibri" panose="020F0502020204030204"/>
              </a:rPr>
              <a:t>negara berkembang. Di Indonesia, hasil Riset Kesehatan Dasar tahun 2018 menunjukkan prevalensi PGK masih tinggi yaitu sebesar 3,8% atau mengalami kenaikan sebesar 1,8% dari tahun 2013 (Sholihah &amp; CS, 2020). </a:t>
            </a:r>
            <a:endParaRPr sz="800">
              <a:latin typeface="Calibri" panose="020F0502020204030204"/>
              <a:cs typeface="Calibri" panose="020F0502020204030204"/>
            </a:endParaRPr>
          </a:p>
          <a:p>
            <a:pPr marL="12700" marR="5080" indent="303530" algn="just">
              <a:lnSpc>
                <a:spcPct val="100000"/>
              </a:lnSpc>
              <a:spcBef>
                <a:spcPts val="95"/>
              </a:spcBef>
            </a:pPr>
            <a:r>
              <a:rPr sz="800">
                <a:latin typeface="Calibri" panose="020F0502020204030204"/>
                <a:cs typeface="Calibri" panose="020F0502020204030204"/>
              </a:rPr>
              <a:t> Penyakit ginjal kronik dapat terjadi karena kerusakan progresif akibat tekanan tinggi pada kapiler-kepiler ginjal dan glomerolus. Kerusakan glomerulus akan mengakibatkan darah mengalir ke unit-unit fungsional ginjal, sehingga nefron akan terganggu dan berlanjut menjadi hipoksia dan kematian ginjal (Nopitasari et al., 2020).</a:t>
            </a:r>
            <a:endParaRPr sz="800">
              <a:latin typeface="Calibri" panose="020F0502020204030204"/>
              <a:cs typeface="Calibri" panose="020F0502020204030204"/>
            </a:endParaRPr>
          </a:p>
          <a:p>
            <a:pPr marL="12700" marR="5080" indent="303530" algn="just">
              <a:lnSpc>
                <a:spcPct val="100000"/>
              </a:lnSpc>
              <a:spcBef>
                <a:spcPts val="95"/>
              </a:spcBef>
            </a:pPr>
            <a:r>
              <a:rPr sz="800">
                <a:latin typeface="Calibri" panose="020F0502020204030204"/>
                <a:cs typeface="Calibri" panose="020F0502020204030204"/>
              </a:rPr>
              <a:t>Berdasarkan Penelitian terkait dengan judul yang telah dilakukan sebelumnya oleh Erni Tutik pada tahun 2016 di Ruang Rawat Inap RS Sultan Agung Semarang menyebutkan bahwa penggunaan obat antihipertensi pada pasien gagal ginjal kronik yang paling banyak digunakan yaitu obat dengan kombinasi golongan Calcium Channel Blocker (CCB) dan Angiotensin Reseptor Blocker (ARB) sebanyak 83,05% (Erni, 2017).</a:t>
            </a:r>
            <a:endParaRPr sz="800">
              <a:latin typeface="Calibri" panose="020F0502020204030204"/>
              <a:cs typeface="Calibri" panose="020F0502020204030204"/>
            </a:endParaRPr>
          </a:p>
          <a:p>
            <a:pPr marL="12700" marR="5080" indent="303530" algn="just">
              <a:lnSpc>
                <a:spcPct val="100000"/>
              </a:lnSpc>
              <a:spcBef>
                <a:spcPts val="95"/>
              </a:spcBef>
            </a:pPr>
            <a:r>
              <a:rPr sz="800">
                <a:latin typeface="Calibri" panose="020F0502020204030204"/>
                <a:cs typeface="Calibri" panose="020F0502020204030204"/>
              </a:rPr>
              <a:t>Penelitian lain yang dilakukan sebelumnya oleh Sonia Aulia Rakhmah pada tahun 2017 di RSUD Dr.Soegri Lamongan tentang potensi interaksi obat antihipertensi di Instalasi Rawat Jalan menyebutkan bahwa tingkat keparahan moderate paling banyak terjadi (65%) dibandingkan dengan tingkat keparahan minor (17%) dan major (18%) (Sonia,</a:t>
            </a:r>
            <a:r>
              <a:rPr lang="id-ID" sz="800">
                <a:latin typeface="Calibri" panose="020F0502020204030204"/>
                <a:cs typeface="Calibri" panose="020F0502020204030204"/>
              </a:rPr>
              <a:t> </a:t>
            </a:r>
            <a:r>
              <a:rPr sz="800">
                <a:latin typeface="Calibri" panose="020F0502020204030204"/>
                <a:cs typeface="Calibri" panose="020F0502020204030204"/>
              </a:rPr>
              <a:t>2018).</a:t>
            </a:r>
            <a:r>
              <a:rPr lang="id-ID" sz="800">
                <a:latin typeface="Calibri" panose="020F0502020204030204"/>
                <a:cs typeface="Calibri" panose="020F0502020204030204"/>
              </a:rPr>
              <a:t> Berdasarkan latar belakang tersebut, maka peneliti tertarik untuk mengetahui evaluasi interaksi obat antihipertensi pada pasien dengan penyakit ginjal kronik di poliklinik ginjal yang dilaksanakan di salah satu Rumah Sakit Swasta Kota Bandung.</a:t>
            </a:r>
            <a:endParaRPr lang="id-ID" sz="800">
              <a:latin typeface="Calibri" panose="020F0502020204030204"/>
              <a:cs typeface="Calibri" panose="020F0502020204030204"/>
            </a:endParaRPr>
          </a:p>
          <a:p>
            <a:pPr marL="12700" marR="5080" indent="303530" algn="just">
              <a:lnSpc>
                <a:spcPct val="100000"/>
              </a:lnSpc>
              <a:spcBef>
                <a:spcPts val="95"/>
              </a:spcBef>
            </a:pPr>
            <a:endParaRPr sz="800">
              <a:latin typeface="Calibri" panose="020F0502020204030204"/>
              <a:cs typeface="Calibri" panose="020F0502020204030204"/>
            </a:endParaRPr>
          </a:p>
        </p:txBody>
      </p:sp>
      <p:sp>
        <p:nvSpPr>
          <p:cNvPr id="21" name="object 21"/>
          <p:cNvSpPr/>
          <p:nvPr/>
        </p:nvSpPr>
        <p:spPr>
          <a:xfrm>
            <a:off x="155575" y="11627485"/>
            <a:ext cx="4753610" cy="2285365"/>
          </a:xfrm>
          <a:custGeom>
            <a:avLst/>
            <a:gdLst/>
            <a:ahLst/>
            <a:cxnLst/>
            <a:rect l="l" t="t" r="r" b="b"/>
            <a:pathLst>
              <a:path w="4743450" h="2271394">
                <a:moveTo>
                  <a:pt x="0" y="2270928"/>
                </a:moveTo>
                <a:lnTo>
                  <a:pt x="4743424" y="2270928"/>
                </a:lnTo>
                <a:lnTo>
                  <a:pt x="4743424" y="0"/>
                </a:lnTo>
                <a:lnTo>
                  <a:pt x="0" y="0"/>
                </a:lnTo>
                <a:lnTo>
                  <a:pt x="0" y="2270928"/>
                </a:lnTo>
                <a:close/>
              </a:path>
            </a:pathLst>
          </a:custGeom>
          <a:ln w="8103">
            <a:solidFill>
              <a:srgbClr val="000000"/>
            </a:solidFill>
          </a:ln>
        </p:spPr>
        <p:txBody>
          <a:bodyPr wrap="square" lIns="0" tIns="0" rIns="0" bIns="0" rtlCol="0"/>
          <a:lstStyle/>
          <a:p/>
        </p:txBody>
      </p:sp>
      <p:sp>
        <p:nvSpPr>
          <p:cNvPr id="22" name="object 22"/>
          <p:cNvSpPr txBox="1"/>
          <p:nvPr/>
        </p:nvSpPr>
        <p:spPr>
          <a:xfrm>
            <a:off x="230025" y="11299789"/>
            <a:ext cx="4648835" cy="2580640"/>
          </a:xfrm>
          <a:prstGeom prst="rect">
            <a:avLst/>
          </a:prstGeom>
        </p:spPr>
        <p:txBody>
          <a:bodyPr vert="horz" wrap="square" lIns="0" tIns="13970" rIns="0" bIns="0" rtlCol="0">
            <a:spAutoFit/>
          </a:bodyPr>
          <a:lstStyle/>
          <a:p>
            <a:pPr marL="116840" algn="ctr">
              <a:lnSpc>
                <a:spcPct val="100000"/>
              </a:lnSpc>
              <a:spcBef>
                <a:spcPts val="110"/>
              </a:spcBef>
            </a:pPr>
            <a:r>
              <a:rPr sz="1450" b="1" dirty="0">
                <a:solidFill>
                  <a:srgbClr val="FFFFFF"/>
                </a:solidFill>
                <a:latin typeface="Times New Roman" panose="02020603050405020304"/>
                <a:cs typeface="Times New Roman" panose="02020603050405020304"/>
              </a:rPr>
              <a:t>METODOLOGI</a:t>
            </a:r>
            <a:endParaRPr sz="1450">
              <a:latin typeface="Times New Roman" panose="02020603050405020304"/>
              <a:cs typeface="Times New Roman" panose="02020603050405020304"/>
            </a:endParaRPr>
          </a:p>
          <a:p>
            <a:pPr marL="316230" indent="-304165">
              <a:lnSpc>
                <a:spcPts val="1440"/>
              </a:lnSpc>
              <a:spcBef>
                <a:spcPts val="1170"/>
              </a:spcBef>
              <a:buAutoNum type="arabicPeriod"/>
              <a:tabLst>
                <a:tab pos="316230" algn="l"/>
                <a:tab pos="316865" algn="l"/>
              </a:tabLst>
            </a:pPr>
            <a:r>
              <a:rPr sz="1200" spc="-5" dirty="0">
                <a:latin typeface="Times New Roman" panose="02020603050405020304"/>
                <a:cs typeface="Times New Roman" panose="02020603050405020304"/>
              </a:rPr>
              <a:t>Jenis</a:t>
            </a:r>
            <a:r>
              <a:rPr sz="1200" dirty="0">
                <a:latin typeface="Times New Roman" panose="02020603050405020304"/>
                <a:cs typeface="Times New Roman" panose="02020603050405020304"/>
              </a:rPr>
              <a:t> </a:t>
            </a:r>
            <a:r>
              <a:rPr sz="1200" spc="-5" dirty="0">
                <a:latin typeface="Times New Roman" panose="02020603050405020304"/>
                <a:cs typeface="Times New Roman" panose="02020603050405020304"/>
              </a:rPr>
              <a:t>penelitian</a:t>
            </a:r>
            <a:r>
              <a:rPr sz="1200" spc="5" dirty="0">
                <a:latin typeface="Times New Roman" panose="02020603050405020304"/>
                <a:cs typeface="Times New Roman" panose="02020603050405020304"/>
              </a:rPr>
              <a:t> </a:t>
            </a:r>
            <a:r>
              <a:rPr sz="1200" spc="-5" dirty="0">
                <a:latin typeface="Times New Roman" panose="02020603050405020304"/>
                <a:cs typeface="Times New Roman" panose="02020603050405020304"/>
              </a:rPr>
              <a:t>:</a:t>
            </a:r>
            <a:r>
              <a:rPr sz="1200" spc="5" dirty="0">
                <a:latin typeface="Times New Roman" panose="02020603050405020304"/>
                <a:cs typeface="Times New Roman" panose="02020603050405020304"/>
              </a:rPr>
              <a:t> </a:t>
            </a:r>
            <a:r>
              <a:rPr sz="1200" spc="-5" dirty="0">
                <a:latin typeface="Times New Roman" panose="02020603050405020304"/>
                <a:cs typeface="Times New Roman" panose="02020603050405020304"/>
              </a:rPr>
              <a:t>Deskriptif</a:t>
            </a:r>
            <a:r>
              <a:rPr sz="1200" spc="5" dirty="0">
                <a:latin typeface="Times New Roman" panose="02020603050405020304"/>
                <a:cs typeface="Times New Roman" panose="02020603050405020304"/>
              </a:rPr>
              <a:t> </a:t>
            </a:r>
            <a:r>
              <a:rPr sz="1200" spc="-5" dirty="0">
                <a:latin typeface="Times New Roman" panose="02020603050405020304"/>
                <a:cs typeface="Times New Roman" panose="02020603050405020304"/>
              </a:rPr>
              <a:t>Kuantitatif</a:t>
            </a:r>
            <a:r>
              <a:rPr sz="1200" spc="-10" dirty="0">
                <a:latin typeface="Times New Roman" panose="02020603050405020304"/>
                <a:cs typeface="Times New Roman" panose="02020603050405020304"/>
              </a:rPr>
              <a:t> </a:t>
            </a:r>
            <a:r>
              <a:rPr sz="1200" spc="-5" dirty="0">
                <a:latin typeface="Times New Roman" panose="02020603050405020304"/>
                <a:cs typeface="Times New Roman" panose="02020603050405020304"/>
              </a:rPr>
              <a:t>–</a:t>
            </a:r>
            <a:r>
              <a:rPr sz="1200" spc="10" dirty="0">
                <a:latin typeface="Times New Roman" panose="02020603050405020304"/>
                <a:cs typeface="Times New Roman" panose="02020603050405020304"/>
              </a:rPr>
              <a:t> </a:t>
            </a:r>
            <a:r>
              <a:rPr sz="1200" spc="-5" dirty="0">
                <a:latin typeface="Times New Roman" panose="02020603050405020304"/>
                <a:cs typeface="Times New Roman" panose="02020603050405020304"/>
              </a:rPr>
              <a:t>Retrospektif</a:t>
            </a:r>
            <a:endParaRPr sz="1200">
              <a:latin typeface="Times New Roman" panose="02020603050405020304"/>
              <a:cs typeface="Times New Roman" panose="02020603050405020304"/>
            </a:endParaRPr>
          </a:p>
          <a:p>
            <a:pPr marL="316230" indent="-304165">
              <a:lnSpc>
                <a:spcPts val="1420"/>
              </a:lnSpc>
              <a:buAutoNum type="arabicPeriod"/>
              <a:tabLst>
                <a:tab pos="316230" algn="l"/>
                <a:tab pos="316865" algn="l"/>
              </a:tabLst>
            </a:pPr>
            <a:r>
              <a:rPr sz="1200" spc="-5" dirty="0">
                <a:latin typeface="Times New Roman" panose="02020603050405020304"/>
                <a:cs typeface="Times New Roman" panose="02020603050405020304"/>
              </a:rPr>
              <a:t>Instrumen</a:t>
            </a:r>
            <a:r>
              <a:rPr sz="1200" spc="5" dirty="0">
                <a:latin typeface="Times New Roman" panose="02020603050405020304"/>
                <a:cs typeface="Times New Roman" panose="02020603050405020304"/>
              </a:rPr>
              <a:t> </a:t>
            </a:r>
            <a:r>
              <a:rPr sz="1200" spc="-5" dirty="0">
                <a:latin typeface="Times New Roman" panose="02020603050405020304"/>
                <a:cs typeface="Times New Roman" panose="02020603050405020304"/>
              </a:rPr>
              <a:t>Penelitian</a:t>
            </a:r>
            <a:r>
              <a:rPr sz="1200" spc="-15" dirty="0">
                <a:latin typeface="Times New Roman" panose="02020603050405020304"/>
                <a:cs typeface="Times New Roman" panose="02020603050405020304"/>
              </a:rPr>
              <a:t> </a:t>
            </a:r>
            <a:r>
              <a:rPr sz="1200" spc="-5" dirty="0">
                <a:latin typeface="Times New Roman" panose="02020603050405020304"/>
                <a:cs typeface="Times New Roman" panose="02020603050405020304"/>
              </a:rPr>
              <a:t>:</a:t>
            </a:r>
            <a:r>
              <a:rPr sz="1200" spc="10" dirty="0">
                <a:latin typeface="Times New Roman" panose="02020603050405020304"/>
                <a:cs typeface="Times New Roman" panose="02020603050405020304"/>
              </a:rPr>
              <a:t> </a:t>
            </a:r>
            <a:r>
              <a:rPr sz="1200" spc="-5" dirty="0">
                <a:latin typeface="Times New Roman" panose="02020603050405020304"/>
                <a:cs typeface="Times New Roman" panose="02020603050405020304"/>
              </a:rPr>
              <a:t>Formulasi</a:t>
            </a:r>
            <a:r>
              <a:rPr sz="1200" dirty="0">
                <a:latin typeface="Times New Roman" panose="02020603050405020304"/>
                <a:cs typeface="Times New Roman" panose="02020603050405020304"/>
              </a:rPr>
              <a:t> </a:t>
            </a:r>
            <a:r>
              <a:rPr sz="1200" spc="-5" dirty="0">
                <a:latin typeface="Times New Roman" panose="02020603050405020304"/>
                <a:cs typeface="Times New Roman" panose="02020603050405020304"/>
              </a:rPr>
              <a:t>aplikasi</a:t>
            </a:r>
            <a:r>
              <a:rPr sz="1200" dirty="0">
                <a:latin typeface="Times New Roman" panose="02020603050405020304"/>
                <a:cs typeface="Times New Roman" panose="02020603050405020304"/>
              </a:rPr>
              <a:t> </a:t>
            </a:r>
            <a:r>
              <a:rPr sz="1200" spc="-5" dirty="0">
                <a:latin typeface="Times New Roman" panose="02020603050405020304"/>
                <a:cs typeface="Times New Roman" panose="02020603050405020304"/>
              </a:rPr>
              <a:t>drugs.com</a:t>
            </a:r>
            <a:endParaRPr sz="1200">
              <a:latin typeface="Times New Roman" panose="02020603050405020304"/>
              <a:cs typeface="Times New Roman" panose="02020603050405020304"/>
            </a:endParaRPr>
          </a:p>
          <a:p>
            <a:pPr marL="316230" marR="6350" indent="-304165" algn="just">
              <a:lnSpc>
                <a:spcPts val="1440"/>
              </a:lnSpc>
              <a:spcBef>
                <a:spcPts val="30"/>
              </a:spcBef>
              <a:buAutoNum type="arabicPeriod"/>
              <a:tabLst>
                <a:tab pos="316865" algn="l"/>
              </a:tabLst>
            </a:pPr>
            <a:r>
              <a:rPr sz="1200" spc="-5" dirty="0">
                <a:latin typeface="Times New Roman" panose="02020603050405020304"/>
                <a:cs typeface="Times New Roman" panose="02020603050405020304"/>
              </a:rPr>
              <a:t>Analisis</a:t>
            </a:r>
            <a:r>
              <a:rPr sz="1200" dirty="0">
                <a:latin typeface="Times New Roman" panose="02020603050405020304"/>
                <a:cs typeface="Times New Roman" panose="02020603050405020304"/>
              </a:rPr>
              <a:t> </a:t>
            </a:r>
            <a:r>
              <a:rPr sz="1200" spc="-5" dirty="0">
                <a:latin typeface="Times New Roman" panose="02020603050405020304"/>
                <a:cs typeface="Times New Roman" panose="02020603050405020304"/>
              </a:rPr>
              <a:t>data</a:t>
            </a:r>
            <a:r>
              <a:rPr sz="1200" dirty="0">
                <a:latin typeface="Times New Roman" panose="02020603050405020304"/>
                <a:cs typeface="Times New Roman" panose="02020603050405020304"/>
              </a:rPr>
              <a:t> </a:t>
            </a:r>
            <a:r>
              <a:rPr sz="1200" spc="-5" dirty="0">
                <a:latin typeface="Times New Roman" panose="02020603050405020304"/>
                <a:cs typeface="Times New Roman" panose="02020603050405020304"/>
              </a:rPr>
              <a:t>:</a:t>
            </a:r>
            <a:r>
              <a:rPr sz="1200" dirty="0">
                <a:latin typeface="Times New Roman" panose="02020603050405020304"/>
                <a:cs typeface="Times New Roman" panose="02020603050405020304"/>
              </a:rPr>
              <a:t> </a:t>
            </a:r>
            <a:r>
              <a:rPr sz="1200" spc="-5" dirty="0">
                <a:latin typeface="Times New Roman" panose="02020603050405020304"/>
                <a:cs typeface="Times New Roman" panose="02020603050405020304"/>
              </a:rPr>
              <a:t>Menggunakan</a:t>
            </a:r>
            <a:r>
              <a:rPr sz="1200" dirty="0">
                <a:latin typeface="Times New Roman" panose="02020603050405020304"/>
                <a:cs typeface="Times New Roman" panose="02020603050405020304"/>
              </a:rPr>
              <a:t> </a:t>
            </a:r>
            <a:r>
              <a:rPr sz="1200" i="1" spc="-10" dirty="0">
                <a:latin typeface="Times New Roman" panose="02020603050405020304"/>
                <a:cs typeface="Times New Roman" panose="02020603050405020304"/>
              </a:rPr>
              <a:t>microsoft</a:t>
            </a:r>
            <a:r>
              <a:rPr sz="1200" i="1" spc="-5" dirty="0">
                <a:latin typeface="Times New Roman" panose="02020603050405020304"/>
                <a:cs typeface="Times New Roman" panose="02020603050405020304"/>
              </a:rPr>
              <a:t> excel</a:t>
            </a:r>
            <a:r>
              <a:rPr sz="1200" i="1" dirty="0">
                <a:latin typeface="Times New Roman" panose="02020603050405020304"/>
                <a:cs typeface="Times New Roman" panose="02020603050405020304"/>
              </a:rPr>
              <a:t> </a:t>
            </a:r>
            <a:r>
              <a:rPr sz="1200" spc="-5" dirty="0">
                <a:latin typeface="Times New Roman" panose="02020603050405020304"/>
                <a:cs typeface="Times New Roman" panose="02020603050405020304"/>
              </a:rPr>
              <a:t>dan</a:t>
            </a:r>
            <a:r>
              <a:rPr sz="1200" dirty="0">
                <a:latin typeface="Times New Roman" panose="02020603050405020304"/>
                <a:cs typeface="Times New Roman" panose="02020603050405020304"/>
              </a:rPr>
              <a:t> </a:t>
            </a:r>
            <a:r>
              <a:rPr sz="1200" spc="-10" dirty="0">
                <a:latin typeface="Calibri" panose="020F0502020204030204"/>
                <a:cs typeface="Calibri" panose="020F0502020204030204"/>
              </a:rPr>
              <a:t>SPSS</a:t>
            </a:r>
            <a:r>
              <a:rPr sz="1200" spc="-5" dirty="0">
                <a:latin typeface="Calibri" panose="020F0502020204030204"/>
                <a:cs typeface="Calibri" panose="020F0502020204030204"/>
              </a:rPr>
              <a:t> </a:t>
            </a:r>
            <a:r>
              <a:rPr sz="1200" i="1" spc="-10" dirty="0">
                <a:latin typeface="Calibri" panose="020F0502020204030204"/>
                <a:cs typeface="Calibri" panose="020F0502020204030204"/>
              </a:rPr>
              <a:t>(Statistical </a:t>
            </a:r>
            <a:r>
              <a:rPr sz="1200" i="1" spc="-5" dirty="0">
                <a:latin typeface="Calibri" panose="020F0502020204030204"/>
                <a:cs typeface="Calibri" panose="020F0502020204030204"/>
              </a:rPr>
              <a:t> Product</a:t>
            </a:r>
            <a:r>
              <a:rPr sz="1200" i="1" spc="-10" dirty="0">
                <a:latin typeface="Calibri" panose="020F0502020204030204"/>
                <a:cs typeface="Calibri" panose="020F0502020204030204"/>
              </a:rPr>
              <a:t> and</a:t>
            </a:r>
            <a:r>
              <a:rPr sz="1200" i="1" spc="5" dirty="0">
                <a:latin typeface="Calibri" panose="020F0502020204030204"/>
                <a:cs typeface="Calibri" panose="020F0502020204030204"/>
              </a:rPr>
              <a:t> </a:t>
            </a:r>
            <a:r>
              <a:rPr sz="1200" i="1" spc="-5" dirty="0">
                <a:latin typeface="Calibri" panose="020F0502020204030204"/>
                <a:cs typeface="Calibri" panose="020F0502020204030204"/>
              </a:rPr>
              <a:t>Service</a:t>
            </a:r>
            <a:r>
              <a:rPr sz="1200" i="1" spc="10" dirty="0">
                <a:latin typeface="Calibri" panose="020F0502020204030204"/>
                <a:cs typeface="Calibri" panose="020F0502020204030204"/>
              </a:rPr>
              <a:t> </a:t>
            </a:r>
            <a:r>
              <a:rPr sz="1200" i="1" spc="-10" dirty="0">
                <a:latin typeface="Calibri" panose="020F0502020204030204"/>
                <a:cs typeface="Calibri" panose="020F0502020204030204"/>
              </a:rPr>
              <a:t>Solutions</a:t>
            </a:r>
            <a:r>
              <a:rPr sz="1200" spc="-10" dirty="0">
                <a:latin typeface="Calibri" panose="020F0502020204030204"/>
                <a:cs typeface="Calibri" panose="020F0502020204030204"/>
              </a:rPr>
              <a:t>)</a:t>
            </a:r>
            <a:endParaRPr sz="1200">
              <a:latin typeface="Calibri" panose="020F0502020204030204"/>
              <a:cs typeface="Calibri" panose="020F0502020204030204"/>
            </a:endParaRPr>
          </a:p>
          <a:p>
            <a:pPr marL="316230" marR="5080" indent="-304165" algn="just">
              <a:lnSpc>
                <a:spcPts val="1440"/>
              </a:lnSpc>
              <a:spcBef>
                <a:spcPts val="20"/>
              </a:spcBef>
              <a:buAutoNum type="arabicPeriod"/>
              <a:tabLst>
                <a:tab pos="316865" algn="l"/>
              </a:tabLst>
            </a:pPr>
            <a:r>
              <a:rPr sz="1200" spc="-5" dirty="0">
                <a:latin typeface="Times New Roman" panose="02020603050405020304"/>
                <a:cs typeface="Times New Roman" panose="02020603050405020304"/>
              </a:rPr>
              <a:t>Subjek Penelitian : Rekam medis pasien rawat jalan poliklinik ginjal </a:t>
            </a:r>
            <a:r>
              <a:rPr sz="1200" dirty="0">
                <a:latin typeface="Times New Roman" panose="02020603050405020304"/>
                <a:cs typeface="Times New Roman" panose="02020603050405020304"/>
              </a:rPr>
              <a:t> </a:t>
            </a:r>
            <a:r>
              <a:rPr sz="1200" spc="-5" dirty="0">
                <a:latin typeface="Times New Roman" panose="02020603050405020304"/>
                <a:cs typeface="Times New Roman" panose="02020603050405020304"/>
              </a:rPr>
              <a:t>dengan penyakit penyerta hipertensi di salah satu Rumah Sakit swasta </a:t>
            </a:r>
            <a:r>
              <a:rPr sz="1200" dirty="0">
                <a:latin typeface="Times New Roman" panose="02020603050405020304"/>
                <a:cs typeface="Times New Roman" panose="02020603050405020304"/>
              </a:rPr>
              <a:t> </a:t>
            </a:r>
            <a:r>
              <a:rPr sz="1200" spc="-5" dirty="0">
                <a:latin typeface="Times New Roman" panose="02020603050405020304"/>
                <a:cs typeface="Times New Roman" panose="02020603050405020304"/>
              </a:rPr>
              <a:t>di Kota Bandung periode</a:t>
            </a:r>
            <a:r>
              <a:rPr sz="1200" dirty="0">
                <a:latin typeface="Times New Roman" panose="02020603050405020304"/>
                <a:cs typeface="Times New Roman" panose="02020603050405020304"/>
              </a:rPr>
              <a:t> </a:t>
            </a:r>
            <a:r>
              <a:rPr sz="1200" spc="-5" dirty="0">
                <a:latin typeface="Times New Roman" panose="02020603050405020304"/>
                <a:cs typeface="Times New Roman" panose="02020603050405020304"/>
              </a:rPr>
              <a:t>Juli – September 2021 sebanyak 136 rekam </a:t>
            </a:r>
            <a:r>
              <a:rPr sz="1200" dirty="0">
                <a:latin typeface="Times New Roman" panose="02020603050405020304"/>
                <a:cs typeface="Times New Roman" panose="02020603050405020304"/>
              </a:rPr>
              <a:t> </a:t>
            </a:r>
            <a:r>
              <a:rPr sz="1200" spc="-5" dirty="0">
                <a:latin typeface="Times New Roman" panose="02020603050405020304"/>
                <a:cs typeface="Times New Roman" panose="02020603050405020304"/>
              </a:rPr>
              <a:t>medis pasien.</a:t>
            </a:r>
            <a:endParaRPr sz="1200">
              <a:latin typeface="Times New Roman" panose="02020603050405020304"/>
              <a:cs typeface="Times New Roman" panose="02020603050405020304"/>
            </a:endParaRPr>
          </a:p>
          <a:p>
            <a:pPr marL="316230" indent="-304165">
              <a:lnSpc>
                <a:spcPts val="1335"/>
              </a:lnSpc>
              <a:buAutoNum type="arabicPeriod"/>
              <a:tabLst>
                <a:tab pos="316230" algn="l"/>
                <a:tab pos="316865" algn="l"/>
              </a:tabLst>
            </a:pPr>
            <a:r>
              <a:rPr sz="1200" spc="-5" dirty="0">
                <a:latin typeface="Times New Roman" panose="02020603050405020304"/>
                <a:cs typeface="Times New Roman" panose="02020603050405020304"/>
              </a:rPr>
              <a:t>Objek</a:t>
            </a:r>
            <a:r>
              <a:rPr sz="1200" spc="114" dirty="0">
                <a:latin typeface="Times New Roman" panose="02020603050405020304"/>
                <a:cs typeface="Times New Roman" panose="02020603050405020304"/>
              </a:rPr>
              <a:t> </a:t>
            </a:r>
            <a:r>
              <a:rPr sz="1200" spc="-5" dirty="0">
                <a:latin typeface="Times New Roman" panose="02020603050405020304"/>
                <a:cs typeface="Times New Roman" panose="02020603050405020304"/>
              </a:rPr>
              <a:t>Penelitian</a:t>
            </a:r>
            <a:r>
              <a:rPr sz="1200" spc="114" dirty="0">
                <a:latin typeface="Times New Roman" panose="02020603050405020304"/>
                <a:cs typeface="Times New Roman" panose="02020603050405020304"/>
              </a:rPr>
              <a:t> </a:t>
            </a:r>
            <a:r>
              <a:rPr sz="1200" spc="-5" dirty="0">
                <a:latin typeface="Times New Roman" panose="02020603050405020304"/>
                <a:cs typeface="Times New Roman" panose="02020603050405020304"/>
              </a:rPr>
              <a:t>:</a:t>
            </a:r>
            <a:r>
              <a:rPr sz="1200" spc="110" dirty="0">
                <a:latin typeface="Times New Roman" panose="02020603050405020304"/>
                <a:cs typeface="Times New Roman" panose="02020603050405020304"/>
              </a:rPr>
              <a:t> </a:t>
            </a:r>
            <a:r>
              <a:rPr sz="1200" spc="-15" dirty="0">
                <a:latin typeface="Times New Roman" panose="02020603050405020304"/>
                <a:cs typeface="Times New Roman" panose="02020603050405020304"/>
              </a:rPr>
              <a:t>I</a:t>
            </a:r>
            <a:r>
              <a:rPr sz="1200" spc="-15" dirty="0">
                <a:latin typeface="Calibri" panose="020F0502020204030204"/>
                <a:cs typeface="Calibri" panose="020F0502020204030204"/>
              </a:rPr>
              <a:t>nteraksi</a:t>
            </a:r>
            <a:r>
              <a:rPr sz="1200" spc="135" dirty="0">
                <a:latin typeface="Calibri" panose="020F0502020204030204"/>
                <a:cs typeface="Calibri" panose="020F0502020204030204"/>
              </a:rPr>
              <a:t> </a:t>
            </a:r>
            <a:r>
              <a:rPr sz="1200" spc="-10" dirty="0">
                <a:latin typeface="Calibri" panose="020F0502020204030204"/>
                <a:cs typeface="Calibri" panose="020F0502020204030204"/>
              </a:rPr>
              <a:t>obat</a:t>
            </a:r>
            <a:r>
              <a:rPr sz="1200" spc="130" dirty="0">
                <a:latin typeface="Calibri" panose="020F0502020204030204"/>
                <a:cs typeface="Calibri" panose="020F0502020204030204"/>
              </a:rPr>
              <a:t> </a:t>
            </a:r>
            <a:r>
              <a:rPr sz="1200" spc="-5" dirty="0">
                <a:latin typeface="Calibri" panose="020F0502020204030204"/>
                <a:cs typeface="Calibri" panose="020F0502020204030204"/>
              </a:rPr>
              <a:t>pada</a:t>
            </a:r>
            <a:r>
              <a:rPr sz="1200" spc="140" dirty="0">
                <a:latin typeface="Calibri" panose="020F0502020204030204"/>
                <a:cs typeface="Calibri" panose="020F0502020204030204"/>
              </a:rPr>
              <a:t> </a:t>
            </a:r>
            <a:r>
              <a:rPr sz="1200" spc="-5" dirty="0">
                <a:latin typeface="Calibri" panose="020F0502020204030204"/>
                <a:cs typeface="Calibri" panose="020F0502020204030204"/>
              </a:rPr>
              <a:t>peresepan</a:t>
            </a:r>
            <a:r>
              <a:rPr sz="1200" spc="140" dirty="0">
                <a:latin typeface="Calibri" panose="020F0502020204030204"/>
                <a:cs typeface="Calibri" panose="020F0502020204030204"/>
              </a:rPr>
              <a:t> </a:t>
            </a:r>
            <a:r>
              <a:rPr sz="1200" spc="-5" dirty="0">
                <a:latin typeface="Calibri" panose="020F0502020204030204"/>
                <a:cs typeface="Calibri" panose="020F0502020204030204"/>
              </a:rPr>
              <a:t>pasien</a:t>
            </a:r>
            <a:r>
              <a:rPr sz="1200" spc="145" dirty="0">
                <a:latin typeface="Calibri" panose="020F0502020204030204"/>
                <a:cs typeface="Calibri" panose="020F0502020204030204"/>
              </a:rPr>
              <a:t> </a:t>
            </a:r>
            <a:r>
              <a:rPr sz="1200" spc="-15" dirty="0">
                <a:latin typeface="Calibri" panose="020F0502020204030204"/>
                <a:cs typeface="Calibri" panose="020F0502020204030204"/>
              </a:rPr>
              <a:t>gagal</a:t>
            </a:r>
            <a:r>
              <a:rPr sz="1200" spc="135" dirty="0">
                <a:latin typeface="Calibri" panose="020F0502020204030204"/>
                <a:cs typeface="Calibri" panose="020F0502020204030204"/>
              </a:rPr>
              <a:t> </a:t>
            </a:r>
            <a:r>
              <a:rPr sz="1200" spc="-5" dirty="0">
                <a:latin typeface="Calibri" panose="020F0502020204030204"/>
                <a:cs typeface="Calibri" panose="020F0502020204030204"/>
              </a:rPr>
              <a:t>ginjal</a:t>
            </a:r>
            <a:endParaRPr sz="1200">
              <a:latin typeface="Calibri" panose="020F0502020204030204"/>
              <a:cs typeface="Calibri" panose="020F0502020204030204"/>
            </a:endParaRPr>
          </a:p>
          <a:p>
            <a:pPr marL="316230" marR="6985">
              <a:lnSpc>
                <a:spcPts val="1440"/>
              </a:lnSpc>
              <a:spcBef>
                <a:spcPts val="45"/>
              </a:spcBef>
            </a:pPr>
            <a:r>
              <a:rPr sz="1200" spc="-10" dirty="0">
                <a:latin typeface="Calibri" panose="020F0502020204030204"/>
                <a:cs typeface="Calibri" panose="020F0502020204030204"/>
              </a:rPr>
              <a:t>dengan</a:t>
            </a:r>
            <a:r>
              <a:rPr sz="1200" spc="90" dirty="0">
                <a:latin typeface="Calibri" panose="020F0502020204030204"/>
                <a:cs typeface="Calibri" panose="020F0502020204030204"/>
              </a:rPr>
              <a:t> </a:t>
            </a:r>
            <a:r>
              <a:rPr sz="1200" spc="-10" dirty="0">
                <a:latin typeface="Calibri" panose="020F0502020204030204"/>
                <a:cs typeface="Calibri" panose="020F0502020204030204"/>
              </a:rPr>
              <a:t>penyakit</a:t>
            </a:r>
            <a:r>
              <a:rPr sz="1200" spc="90" dirty="0">
                <a:latin typeface="Calibri" panose="020F0502020204030204"/>
                <a:cs typeface="Calibri" panose="020F0502020204030204"/>
              </a:rPr>
              <a:t> </a:t>
            </a:r>
            <a:r>
              <a:rPr sz="1200" spc="-15" dirty="0">
                <a:latin typeface="Calibri" panose="020F0502020204030204"/>
                <a:cs typeface="Calibri" panose="020F0502020204030204"/>
              </a:rPr>
              <a:t>penyerta</a:t>
            </a:r>
            <a:r>
              <a:rPr sz="1200" spc="90" dirty="0">
                <a:latin typeface="Calibri" panose="020F0502020204030204"/>
                <a:cs typeface="Calibri" panose="020F0502020204030204"/>
              </a:rPr>
              <a:t> </a:t>
            </a:r>
            <a:r>
              <a:rPr sz="1200" spc="-5" dirty="0">
                <a:latin typeface="Calibri" panose="020F0502020204030204"/>
                <a:cs typeface="Calibri" panose="020F0502020204030204"/>
              </a:rPr>
              <a:t>hipertensi</a:t>
            </a:r>
            <a:r>
              <a:rPr sz="1200" spc="95" dirty="0">
                <a:latin typeface="Calibri" panose="020F0502020204030204"/>
                <a:cs typeface="Calibri" panose="020F0502020204030204"/>
              </a:rPr>
              <a:t> </a:t>
            </a:r>
            <a:r>
              <a:rPr sz="1200" spc="-5" dirty="0">
                <a:latin typeface="Calibri" panose="020F0502020204030204"/>
                <a:cs typeface="Calibri" panose="020F0502020204030204"/>
              </a:rPr>
              <a:t>di</a:t>
            </a:r>
            <a:r>
              <a:rPr sz="1200" spc="85" dirty="0">
                <a:latin typeface="Calibri" panose="020F0502020204030204"/>
                <a:cs typeface="Calibri" panose="020F0502020204030204"/>
              </a:rPr>
              <a:t> </a:t>
            </a:r>
            <a:r>
              <a:rPr sz="1200" spc="-5" dirty="0">
                <a:latin typeface="Calibri" panose="020F0502020204030204"/>
                <a:cs typeface="Calibri" panose="020F0502020204030204"/>
              </a:rPr>
              <a:t>poliklinik</a:t>
            </a:r>
            <a:r>
              <a:rPr sz="1200" spc="90" dirty="0">
                <a:latin typeface="Calibri" panose="020F0502020204030204"/>
                <a:cs typeface="Calibri" panose="020F0502020204030204"/>
              </a:rPr>
              <a:t> </a:t>
            </a:r>
            <a:r>
              <a:rPr sz="1200" spc="-20" dirty="0">
                <a:latin typeface="Calibri" panose="020F0502020204030204"/>
                <a:cs typeface="Calibri" panose="020F0502020204030204"/>
              </a:rPr>
              <a:t>rawat</a:t>
            </a:r>
            <a:r>
              <a:rPr sz="1200" spc="95" dirty="0">
                <a:latin typeface="Calibri" panose="020F0502020204030204"/>
                <a:cs typeface="Calibri" panose="020F0502020204030204"/>
              </a:rPr>
              <a:t> </a:t>
            </a:r>
            <a:r>
              <a:rPr sz="1200" spc="-10" dirty="0">
                <a:latin typeface="Calibri" panose="020F0502020204030204"/>
                <a:cs typeface="Calibri" panose="020F0502020204030204"/>
              </a:rPr>
              <a:t>jalan</a:t>
            </a:r>
            <a:r>
              <a:rPr sz="1200" spc="95" dirty="0">
                <a:latin typeface="Calibri" panose="020F0502020204030204"/>
                <a:cs typeface="Calibri" panose="020F0502020204030204"/>
              </a:rPr>
              <a:t> </a:t>
            </a:r>
            <a:r>
              <a:rPr sz="1200" spc="-5" dirty="0">
                <a:latin typeface="Calibri" panose="020F0502020204030204"/>
                <a:cs typeface="Calibri" panose="020F0502020204030204"/>
              </a:rPr>
              <a:t>di</a:t>
            </a:r>
            <a:r>
              <a:rPr sz="1200" spc="85" dirty="0">
                <a:latin typeface="Calibri" panose="020F0502020204030204"/>
                <a:cs typeface="Calibri" panose="020F0502020204030204"/>
              </a:rPr>
              <a:t> </a:t>
            </a:r>
            <a:r>
              <a:rPr sz="1200" spc="-5" dirty="0">
                <a:latin typeface="Calibri" panose="020F0502020204030204"/>
                <a:cs typeface="Calibri" panose="020F0502020204030204"/>
              </a:rPr>
              <a:t>salah </a:t>
            </a:r>
            <a:r>
              <a:rPr sz="1200" spc="-254" dirty="0">
                <a:latin typeface="Calibri" panose="020F0502020204030204"/>
                <a:cs typeface="Calibri" panose="020F0502020204030204"/>
              </a:rPr>
              <a:t> </a:t>
            </a:r>
            <a:r>
              <a:rPr sz="1200" spc="-10" dirty="0">
                <a:latin typeface="Calibri" panose="020F0502020204030204"/>
                <a:cs typeface="Calibri" panose="020F0502020204030204"/>
              </a:rPr>
              <a:t>satu</a:t>
            </a:r>
            <a:r>
              <a:rPr sz="1200" spc="80" dirty="0">
                <a:latin typeface="Calibri" panose="020F0502020204030204"/>
                <a:cs typeface="Calibri" panose="020F0502020204030204"/>
              </a:rPr>
              <a:t> </a:t>
            </a:r>
            <a:r>
              <a:rPr sz="1200" spc="-5" dirty="0">
                <a:latin typeface="Calibri" panose="020F0502020204030204"/>
                <a:cs typeface="Calibri" panose="020F0502020204030204"/>
              </a:rPr>
              <a:t>rumah</a:t>
            </a:r>
            <a:r>
              <a:rPr sz="1200" spc="65" dirty="0">
                <a:latin typeface="Calibri" panose="020F0502020204030204"/>
                <a:cs typeface="Calibri" panose="020F0502020204030204"/>
              </a:rPr>
              <a:t> </a:t>
            </a:r>
            <a:r>
              <a:rPr sz="1200" spc="-10" dirty="0">
                <a:latin typeface="Calibri" panose="020F0502020204030204"/>
                <a:cs typeface="Calibri" panose="020F0502020204030204"/>
              </a:rPr>
              <a:t>sakit</a:t>
            </a:r>
            <a:r>
              <a:rPr sz="1200" spc="75" dirty="0">
                <a:latin typeface="Calibri" panose="020F0502020204030204"/>
                <a:cs typeface="Calibri" panose="020F0502020204030204"/>
              </a:rPr>
              <a:t> </a:t>
            </a:r>
            <a:r>
              <a:rPr sz="1200" spc="-15" dirty="0">
                <a:latin typeface="Calibri" panose="020F0502020204030204"/>
                <a:cs typeface="Calibri" panose="020F0502020204030204"/>
              </a:rPr>
              <a:t>swasta</a:t>
            </a:r>
            <a:r>
              <a:rPr sz="1200" spc="85" dirty="0">
                <a:latin typeface="Calibri" panose="020F0502020204030204"/>
                <a:cs typeface="Calibri" panose="020F0502020204030204"/>
              </a:rPr>
              <a:t> </a:t>
            </a:r>
            <a:r>
              <a:rPr sz="1200" spc="-20" dirty="0">
                <a:latin typeface="Calibri" panose="020F0502020204030204"/>
                <a:cs typeface="Calibri" panose="020F0502020204030204"/>
              </a:rPr>
              <a:t>kota</a:t>
            </a:r>
            <a:r>
              <a:rPr sz="1200" spc="100" dirty="0">
                <a:latin typeface="Calibri" panose="020F0502020204030204"/>
                <a:cs typeface="Calibri" panose="020F0502020204030204"/>
              </a:rPr>
              <a:t> </a:t>
            </a:r>
            <a:r>
              <a:rPr sz="1200" spc="-5" dirty="0">
                <a:latin typeface="Calibri" panose="020F0502020204030204"/>
                <a:cs typeface="Calibri" panose="020F0502020204030204"/>
              </a:rPr>
              <a:t>Bandung</a:t>
            </a:r>
            <a:r>
              <a:rPr sz="1200" spc="70" dirty="0">
                <a:latin typeface="Calibri" panose="020F0502020204030204"/>
                <a:cs typeface="Calibri" panose="020F0502020204030204"/>
              </a:rPr>
              <a:t> </a:t>
            </a:r>
            <a:r>
              <a:rPr sz="1200" spc="-10" dirty="0">
                <a:latin typeface="Calibri" panose="020F0502020204030204"/>
                <a:cs typeface="Calibri" panose="020F0502020204030204"/>
              </a:rPr>
              <a:t>periode</a:t>
            </a:r>
            <a:r>
              <a:rPr sz="1200" spc="80" dirty="0">
                <a:latin typeface="Calibri" panose="020F0502020204030204"/>
                <a:cs typeface="Calibri" panose="020F0502020204030204"/>
              </a:rPr>
              <a:t> </a:t>
            </a:r>
            <a:r>
              <a:rPr sz="1200" spc="-5" dirty="0">
                <a:latin typeface="Calibri" panose="020F0502020204030204"/>
                <a:cs typeface="Calibri" panose="020F0502020204030204"/>
              </a:rPr>
              <a:t>bulan</a:t>
            </a:r>
            <a:r>
              <a:rPr sz="1200" spc="70" dirty="0">
                <a:latin typeface="Calibri" panose="020F0502020204030204"/>
                <a:cs typeface="Calibri" panose="020F0502020204030204"/>
              </a:rPr>
              <a:t> </a:t>
            </a:r>
            <a:r>
              <a:rPr sz="1200" spc="-5" dirty="0">
                <a:latin typeface="Calibri" panose="020F0502020204030204"/>
                <a:cs typeface="Calibri" panose="020F0502020204030204"/>
              </a:rPr>
              <a:t>Juni</a:t>
            </a:r>
            <a:r>
              <a:rPr sz="1200" spc="65" dirty="0">
                <a:latin typeface="Calibri" panose="020F0502020204030204"/>
                <a:cs typeface="Calibri" panose="020F0502020204030204"/>
              </a:rPr>
              <a:t> </a:t>
            </a:r>
            <a:r>
              <a:rPr sz="1200" spc="-5" dirty="0">
                <a:latin typeface="Calibri" panose="020F0502020204030204"/>
                <a:cs typeface="Calibri" panose="020F0502020204030204"/>
              </a:rPr>
              <a:t>–</a:t>
            </a:r>
            <a:endParaRPr sz="1200">
              <a:latin typeface="Calibri" panose="020F0502020204030204"/>
              <a:cs typeface="Calibri" panose="020F0502020204030204"/>
            </a:endParaRPr>
          </a:p>
          <a:p>
            <a:pPr marL="316230">
              <a:lnSpc>
                <a:spcPts val="1390"/>
              </a:lnSpc>
            </a:pPr>
            <a:r>
              <a:rPr sz="1200" spc="-5" dirty="0">
                <a:latin typeface="Calibri" panose="020F0502020204030204"/>
                <a:cs typeface="Calibri" panose="020F0502020204030204"/>
              </a:rPr>
              <a:t>November</a:t>
            </a:r>
            <a:r>
              <a:rPr sz="1200" spc="-35" dirty="0">
                <a:latin typeface="Calibri" panose="020F0502020204030204"/>
                <a:cs typeface="Calibri" panose="020F0502020204030204"/>
              </a:rPr>
              <a:t> </a:t>
            </a:r>
            <a:r>
              <a:rPr sz="1200" spc="-10" dirty="0">
                <a:latin typeface="Calibri" panose="020F0502020204030204"/>
                <a:cs typeface="Calibri" panose="020F0502020204030204"/>
              </a:rPr>
              <a:t>2021.</a:t>
            </a:r>
            <a:endParaRPr sz="1200">
              <a:latin typeface="Calibri" panose="020F0502020204030204"/>
              <a:cs typeface="Calibri" panose="020F0502020204030204"/>
            </a:endParaRPr>
          </a:p>
        </p:txBody>
      </p:sp>
      <p:sp>
        <p:nvSpPr>
          <p:cNvPr id="23" name="object 23"/>
          <p:cNvSpPr txBox="1"/>
          <p:nvPr/>
        </p:nvSpPr>
        <p:spPr>
          <a:xfrm>
            <a:off x="6121441" y="6643473"/>
            <a:ext cx="2644775" cy="187325"/>
          </a:xfrm>
          <a:prstGeom prst="rect">
            <a:avLst/>
          </a:prstGeom>
        </p:spPr>
        <p:txBody>
          <a:bodyPr vert="horz" wrap="square" lIns="0" tIns="13970" rIns="0" bIns="0" rtlCol="0">
            <a:spAutoFit/>
          </a:bodyPr>
          <a:lstStyle/>
          <a:p>
            <a:pPr marL="12700">
              <a:lnSpc>
                <a:spcPct val="100000"/>
              </a:lnSpc>
              <a:spcBef>
                <a:spcPts val="110"/>
              </a:spcBef>
            </a:pPr>
            <a:r>
              <a:rPr sz="1050" b="1" dirty="0">
                <a:latin typeface="Times New Roman" panose="02020603050405020304"/>
                <a:cs typeface="Times New Roman" panose="02020603050405020304"/>
              </a:rPr>
              <a:t>Distribusi</a:t>
            </a:r>
            <a:r>
              <a:rPr sz="1050" b="1" spc="20" dirty="0">
                <a:latin typeface="Times New Roman" panose="02020603050405020304"/>
                <a:cs typeface="Times New Roman" panose="02020603050405020304"/>
              </a:rPr>
              <a:t> </a:t>
            </a:r>
            <a:r>
              <a:rPr sz="1050" b="1" spc="5" dirty="0">
                <a:latin typeface="Times New Roman" panose="02020603050405020304"/>
                <a:cs typeface="Times New Roman" panose="02020603050405020304"/>
              </a:rPr>
              <a:t>Pasien</a:t>
            </a:r>
            <a:r>
              <a:rPr sz="1050" b="1" dirty="0">
                <a:latin typeface="Times New Roman" panose="02020603050405020304"/>
                <a:cs typeface="Times New Roman" panose="02020603050405020304"/>
              </a:rPr>
              <a:t> </a:t>
            </a:r>
            <a:r>
              <a:rPr sz="1050" b="1" spc="5" dirty="0">
                <a:latin typeface="Times New Roman" panose="02020603050405020304"/>
                <a:cs typeface="Times New Roman" panose="02020603050405020304"/>
              </a:rPr>
              <a:t>Berdasarkan Jenis</a:t>
            </a:r>
            <a:r>
              <a:rPr sz="1050" b="1" dirty="0">
                <a:latin typeface="Times New Roman" panose="02020603050405020304"/>
                <a:cs typeface="Times New Roman" panose="02020603050405020304"/>
              </a:rPr>
              <a:t> Kelamin</a:t>
            </a:r>
            <a:endParaRPr sz="1050">
              <a:latin typeface="Times New Roman" panose="02020603050405020304"/>
              <a:cs typeface="Times New Roman" panose="02020603050405020304"/>
            </a:endParaRPr>
          </a:p>
        </p:txBody>
      </p:sp>
      <p:sp>
        <p:nvSpPr>
          <p:cNvPr id="24" name="object 24"/>
          <p:cNvSpPr txBox="1"/>
          <p:nvPr/>
        </p:nvSpPr>
        <p:spPr>
          <a:xfrm>
            <a:off x="6070627" y="9790175"/>
            <a:ext cx="2707640" cy="208279"/>
          </a:xfrm>
          <a:prstGeom prst="rect">
            <a:avLst/>
          </a:prstGeom>
        </p:spPr>
        <p:txBody>
          <a:bodyPr vert="horz" wrap="square" lIns="0" tIns="12065" rIns="0" bIns="0" rtlCol="0">
            <a:spAutoFit/>
          </a:bodyPr>
          <a:lstStyle/>
          <a:p>
            <a:pPr marL="12700">
              <a:lnSpc>
                <a:spcPct val="100000"/>
              </a:lnSpc>
              <a:spcBef>
                <a:spcPts val="95"/>
              </a:spcBef>
            </a:pPr>
            <a:r>
              <a:rPr sz="1200" b="1" spc="-5" dirty="0">
                <a:latin typeface="Calibri" panose="020F0502020204030204"/>
                <a:cs typeface="Calibri" panose="020F0502020204030204"/>
              </a:rPr>
              <a:t>Distribusi</a:t>
            </a:r>
            <a:r>
              <a:rPr sz="1200" b="1" spc="-25" dirty="0">
                <a:latin typeface="Calibri" panose="020F0502020204030204"/>
                <a:cs typeface="Calibri" panose="020F0502020204030204"/>
              </a:rPr>
              <a:t> </a:t>
            </a:r>
            <a:r>
              <a:rPr sz="1200" b="1" spc="-5" dirty="0">
                <a:latin typeface="Calibri" panose="020F0502020204030204"/>
                <a:cs typeface="Calibri" panose="020F0502020204030204"/>
              </a:rPr>
              <a:t>Penggunaan</a:t>
            </a:r>
            <a:r>
              <a:rPr sz="1200" b="1" spc="-25" dirty="0">
                <a:latin typeface="Calibri" panose="020F0502020204030204"/>
                <a:cs typeface="Calibri" panose="020F0502020204030204"/>
              </a:rPr>
              <a:t> </a:t>
            </a:r>
            <a:r>
              <a:rPr sz="1200" b="1" spc="-10" dirty="0">
                <a:latin typeface="Calibri" panose="020F0502020204030204"/>
                <a:cs typeface="Calibri" panose="020F0502020204030204"/>
              </a:rPr>
              <a:t>Obat Antihipertensi</a:t>
            </a:r>
            <a:endParaRPr sz="1200">
              <a:latin typeface="Calibri" panose="020F0502020204030204"/>
              <a:cs typeface="Calibri" panose="020F0502020204030204"/>
            </a:endParaRPr>
          </a:p>
        </p:txBody>
      </p:sp>
      <p:sp>
        <p:nvSpPr>
          <p:cNvPr id="25" name="object 25"/>
          <p:cNvSpPr/>
          <p:nvPr/>
        </p:nvSpPr>
        <p:spPr>
          <a:xfrm>
            <a:off x="4986655" y="16750665"/>
            <a:ext cx="4953635" cy="2146300"/>
          </a:xfrm>
          <a:custGeom>
            <a:avLst/>
            <a:gdLst/>
            <a:ahLst/>
            <a:cxnLst/>
            <a:rect l="l" t="t" r="r" b="b"/>
            <a:pathLst>
              <a:path w="4939030" h="1043305">
                <a:moveTo>
                  <a:pt x="0" y="1043290"/>
                </a:moveTo>
                <a:lnTo>
                  <a:pt x="4938915" y="1043290"/>
                </a:lnTo>
                <a:lnTo>
                  <a:pt x="4938915" y="0"/>
                </a:lnTo>
                <a:lnTo>
                  <a:pt x="0" y="0"/>
                </a:lnTo>
                <a:lnTo>
                  <a:pt x="0" y="1043290"/>
                </a:lnTo>
                <a:close/>
              </a:path>
            </a:pathLst>
          </a:custGeom>
          <a:ln w="8103">
            <a:solidFill>
              <a:srgbClr val="000000"/>
            </a:solidFill>
          </a:ln>
        </p:spPr>
        <p:txBody>
          <a:bodyPr wrap="square" lIns="0" tIns="0" rIns="0" bIns="0" rtlCol="0"/>
          <a:lstStyle/>
          <a:p/>
        </p:txBody>
      </p:sp>
      <p:sp>
        <p:nvSpPr>
          <p:cNvPr id="26" name="object 26"/>
          <p:cNvSpPr txBox="1"/>
          <p:nvPr/>
        </p:nvSpPr>
        <p:spPr>
          <a:xfrm>
            <a:off x="5021580" y="16433800"/>
            <a:ext cx="4805680" cy="2383790"/>
          </a:xfrm>
          <a:prstGeom prst="rect">
            <a:avLst/>
          </a:prstGeom>
        </p:spPr>
        <p:txBody>
          <a:bodyPr vert="horz" wrap="square" lIns="0" tIns="13970" rIns="0" bIns="0" rtlCol="0">
            <a:spAutoFit/>
          </a:bodyPr>
          <a:lstStyle/>
          <a:p>
            <a:pPr marL="40005" algn="ctr">
              <a:lnSpc>
                <a:spcPct val="100000"/>
              </a:lnSpc>
              <a:spcBef>
                <a:spcPts val="110"/>
              </a:spcBef>
            </a:pPr>
            <a:r>
              <a:rPr sz="1450" b="1" spc="-15" dirty="0">
                <a:solidFill>
                  <a:srgbClr val="FFFFFF"/>
                </a:solidFill>
                <a:latin typeface="Times New Roman" panose="02020603050405020304"/>
                <a:cs typeface="Times New Roman" panose="02020603050405020304"/>
              </a:rPr>
              <a:t>DAFTAR</a:t>
            </a:r>
            <a:r>
              <a:rPr sz="1450" b="1" spc="-25" dirty="0">
                <a:solidFill>
                  <a:srgbClr val="FFFFFF"/>
                </a:solidFill>
                <a:latin typeface="Times New Roman" panose="02020603050405020304"/>
                <a:cs typeface="Times New Roman" panose="02020603050405020304"/>
              </a:rPr>
              <a:t> </a:t>
            </a:r>
            <a:r>
              <a:rPr sz="1450" b="1" spc="-10" dirty="0">
                <a:solidFill>
                  <a:srgbClr val="FFFFFF"/>
                </a:solidFill>
                <a:latin typeface="Times New Roman" panose="02020603050405020304"/>
                <a:cs typeface="Times New Roman" panose="02020603050405020304"/>
              </a:rPr>
              <a:t>PUSTAKA</a:t>
            </a:r>
            <a:endParaRPr sz="1450">
              <a:latin typeface="Times New Roman" panose="02020603050405020304"/>
              <a:cs typeface="Times New Roman" panose="02020603050405020304"/>
            </a:endParaRPr>
          </a:p>
          <a:p>
            <a:pPr marL="530225" marR="60960" indent="-417830" algn="just">
              <a:lnSpc>
                <a:spcPct val="100000"/>
              </a:lnSpc>
              <a:spcBef>
                <a:spcPts val="1215"/>
              </a:spcBef>
            </a:pPr>
            <a:r>
              <a:rPr sz="900" spc="-5" dirty="0">
                <a:latin typeface="Times New Roman" panose="02020603050405020304"/>
                <a:cs typeface="Times New Roman" panose="02020603050405020304"/>
              </a:rPr>
              <a:t>1.Sholihah, I., &amp; CS, H. A., 2020, Kajian Keamanan Obat Antihipertensi Pada Pasien</a:t>
            </a:r>
            <a:r>
              <a:rPr lang="id-ID" sz="900" spc="-5" dirty="0">
                <a:latin typeface="Times New Roman" panose="02020603050405020304"/>
                <a:cs typeface="Times New Roman" panose="02020603050405020304"/>
              </a:rPr>
              <a:t> </a:t>
            </a:r>
            <a:r>
              <a:rPr sz="900" spc="-5" dirty="0">
                <a:latin typeface="Times New Roman" panose="02020603050405020304"/>
                <a:cs typeface="Times New Roman" panose="02020603050405020304"/>
              </a:rPr>
              <a:t>Penyakit Ginjal Kronik. Jurnal Ilmiah PANNMED (Pharmacist, Analyst, Nurse,</a:t>
            </a:r>
            <a:r>
              <a:rPr lang="id-ID" sz="900" spc="-5" dirty="0">
                <a:latin typeface="Times New Roman" panose="02020603050405020304"/>
                <a:cs typeface="Times New Roman" panose="02020603050405020304"/>
              </a:rPr>
              <a:t> </a:t>
            </a:r>
            <a:r>
              <a:rPr sz="900" spc="-5" dirty="0">
                <a:latin typeface="Times New Roman" panose="02020603050405020304"/>
                <a:cs typeface="Times New Roman" panose="02020603050405020304"/>
              </a:rPr>
              <a:t>Nutrition,</a:t>
            </a:r>
            <a:r>
              <a:rPr lang="id-ID" sz="900" spc="-5" dirty="0">
                <a:latin typeface="Times New Roman" panose="02020603050405020304"/>
                <a:cs typeface="Times New Roman" panose="02020603050405020304"/>
              </a:rPr>
              <a:t> </a:t>
            </a:r>
            <a:r>
              <a:rPr sz="900" spc="-5" dirty="0">
                <a:latin typeface="Times New Roman" panose="02020603050405020304"/>
                <a:cs typeface="Times New Roman" panose="02020603050405020304"/>
              </a:rPr>
              <a:t>Midwivery, Environment, Dentist), 15(3), 333–336</a:t>
            </a:r>
            <a:endParaRPr sz="900" spc="-5" dirty="0">
              <a:latin typeface="Times New Roman" panose="02020603050405020304"/>
              <a:cs typeface="Times New Roman" panose="02020603050405020304"/>
            </a:endParaRPr>
          </a:p>
          <a:p>
            <a:pPr marL="530225" marR="60960" indent="-417830" algn="just">
              <a:lnSpc>
                <a:spcPct val="100000"/>
              </a:lnSpc>
              <a:spcBef>
                <a:spcPts val="1215"/>
              </a:spcBef>
            </a:pPr>
            <a:r>
              <a:rPr lang="id-ID" sz="900" spc="-5" dirty="0">
                <a:latin typeface="Times New Roman" panose="02020603050405020304"/>
                <a:cs typeface="Times New Roman" panose="02020603050405020304"/>
              </a:rPr>
              <a:t>2.Nopitasari, B. L., Nurbaety, B., &amp; Zuhroh, H., 2020, Evaluasi Penggunaan Obat Antihipertensi pada Pasien Gagal Ginjal Rawat Jalan di Rumah Sakit Umum Daerah Provinsi Nusa Tenggara Barat. Lumbung Farmasi, Jurnal Ilmu Kefarmasian, 1(2), 66.</a:t>
            </a:r>
            <a:endParaRPr lang="id-ID" sz="900" spc="-5" dirty="0">
              <a:latin typeface="Times New Roman" panose="02020603050405020304"/>
              <a:cs typeface="Times New Roman" panose="02020603050405020304"/>
            </a:endParaRPr>
          </a:p>
          <a:p>
            <a:pPr marL="530225" marR="60960" indent="-417830" algn="just">
              <a:lnSpc>
                <a:spcPct val="100000"/>
              </a:lnSpc>
              <a:spcBef>
                <a:spcPts val="1215"/>
              </a:spcBef>
            </a:pPr>
            <a:r>
              <a:rPr lang="id-ID" sz="900" spc="-5" dirty="0">
                <a:latin typeface="Times New Roman" panose="02020603050405020304"/>
                <a:cs typeface="Times New Roman" panose="02020603050405020304"/>
              </a:rPr>
              <a:t>3.</a:t>
            </a:r>
            <a:r>
              <a:rPr sz="900" spc="-5" dirty="0">
                <a:latin typeface="Times New Roman" panose="02020603050405020304"/>
                <a:cs typeface="Times New Roman" panose="02020603050405020304"/>
              </a:rPr>
              <a:t>Erni </a:t>
            </a:r>
            <a:r>
              <a:rPr sz="900" spc="-20" dirty="0">
                <a:latin typeface="Times New Roman" panose="02020603050405020304"/>
                <a:cs typeface="Times New Roman" panose="02020603050405020304"/>
              </a:rPr>
              <a:t>Tutik </a:t>
            </a:r>
            <a:r>
              <a:rPr sz="900" spc="-5" dirty="0">
                <a:latin typeface="Times New Roman" panose="02020603050405020304"/>
                <a:cs typeface="Times New Roman" panose="02020603050405020304"/>
              </a:rPr>
              <a:t>Prehatin., 2017</a:t>
            </a:r>
            <a:r>
              <a:rPr sz="900" i="1" spc="-5" dirty="0">
                <a:latin typeface="Times New Roman" panose="02020603050405020304"/>
                <a:cs typeface="Times New Roman" panose="02020603050405020304"/>
              </a:rPr>
              <a:t>,</a:t>
            </a:r>
            <a:r>
              <a:rPr sz="900" i="1" dirty="0">
                <a:latin typeface="Times New Roman" panose="02020603050405020304"/>
                <a:cs typeface="Times New Roman" panose="02020603050405020304"/>
              </a:rPr>
              <a:t> </a:t>
            </a:r>
            <a:r>
              <a:rPr sz="900" i="1" spc="-5" dirty="0">
                <a:latin typeface="Times New Roman" panose="02020603050405020304"/>
                <a:cs typeface="Times New Roman" panose="02020603050405020304"/>
              </a:rPr>
              <a:t>Evaluasi Penggunaan Obat </a:t>
            </a:r>
            <a:r>
              <a:rPr sz="900" i="1" dirty="0">
                <a:latin typeface="Times New Roman" panose="02020603050405020304"/>
                <a:cs typeface="Times New Roman" panose="02020603050405020304"/>
              </a:rPr>
              <a:t> </a:t>
            </a:r>
            <a:r>
              <a:rPr sz="900" i="1" spc="-5" dirty="0">
                <a:latin typeface="Times New Roman" panose="02020603050405020304"/>
                <a:cs typeface="Times New Roman" panose="02020603050405020304"/>
              </a:rPr>
              <a:t>Antihipertensi Pada Pasien Gagal</a:t>
            </a:r>
            <a:r>
              <a:rPr sz="900" i="1" dirty="0">
                <a:latin typeface="Times New Roman" panose="02020603050405020304"/>
                <a:cs typeface="Times New Roman" panose="02020603050405020304"/>
              </a:rPr>
              <a:t> </a:t>
            </a:r>
            <a:r>
              <a:rPr sz="900" i="1" spc="-5" dirty="0">
                <a:latin typeface="Times New Roman" panose="02020603050405020304"/>
                <a:cs typeface="Times New Roman" panose="02020603050405020304"/>
              </a:rPr>
              <a:t>Ginjal </a:t>
            </a:r>
            <a:r>
              <a:rPr sz="900" i="1" spc="-15" dirty="0">
                <a:latin typeface="Times New Roman" panose="02020603050405020304"/>
                <a:cs typeface="Times New Roman" panose="02020603050405020304"/>
              </a:rPr>
              <a:t>Kronik di </a:t>
            </a:r>
            <a:r>
              <a:rPr sz="900" i="1" spc="-10" dirty="0">
                <a:latin typeface="Times New Roman" panose="02020603050405020304"/>
                <a:cs typeface="Times New Roman" panose="02020603050405020304"/>
              </a:rPr>
              <a:t> </a:t>
            </a:r>
            <a:r>
              <a:rPr sz="900" i="1" spc="-5" dirty="0">
                <a:latin typeface="Times New Roman" panose="02020603050405020304"/>
                <a:cs typeface="Times New Roman" panose="02020603050405020304"/>
              </a:rPr>
              <a:t>Instalasi Rawat Inap </a:t>
            </a:r>
            <a:r>
              <a:rPr sz="900" i="1" spc="-10" dirty="0">
                <a:latin typeface="Times New Roman" panose="02020603050405020304"/>
                <a:cs typeface="Times New Roman" panose="02020603050405020304"/>
              </a:rPr>
              <a:t>RS </a:t>
            </a:r>
            <a:r>
              <a:rPr sz="900" i="1" spc="-5" dirty="0">
                <a:latin typeface="Times New Roman" panose="02020603050405020304"/>
                <a:cs typeface="Times New Roman" panose="02020603050405020304"/>
              </a:rPr>
              <a:t>Islam Sultan Agung</a:t>
            </a:r>
            <a:r>
              <a:rPr sz="900" spc="-5" dirty="0">
                <a:latin typeface="Times New Roman" panose="02020603050405020304"/>
                <a:cs typeface="Times New Roman" panose="02020603050405020304"/>
              </a:rPr>
              <a:t>. Skripsi </a:t>
            </a:r>
            <a:r>
              <a:rPr sz="900" dirty="0">
                <a:latin typeface="Times New Roman" panose="02020603050405020304"/>
                <a:cs typeface="Times New Roman" panose="02020603050405020304"/>
              </a:rPr>
              <a:t> </a:t>
            </a:r>
            <a:r>
              <a:rPr sz="900" spc="-5" dirty="0">
                <a:latin typeface="Times New Roman" panose="02020603050405020304"/>
                <a:cs typeface="Times New Roman" panose="02020603050405020304"/>
              </a:rPr>
              <a:t>Program</a:t>
            </a:r>
            <a:r>
              <a:rPr sz="900" spc="-10" dirty="0">
                <a:latin typeface="Times New Roman" panose="02020603050405020304"/>
                <a:cs typeface="Times New Roman" panose="02020603050405020304"/>
              </a:rPr>
              <a:t> </a:t>
            </a:r>
            <a:r>
              <a:rPr sz="900" spc="-5" dirty="0">
                <a:latin typeface="Times New Roman" panose="02020603050405020304"/>
                <a:cs typeface="Times New Roman" panose="02020603050405020304"/>
              </a:rPr>
              <a:t>Sarjana,</a:t>
            </a:r>
            <a:r>
              <a:rPr sz="900" spc="-15" dirty="0">
                <a:latin typeface="Times New Roman" panose="02020603050405020304"/>
                <a:cs typeface="Times New Roman" panose="02020603050405020304"/>
              </a:rPr>
              <a:t> </a:t>
            </a:r>
            <a:r>
              <a:rPr sz="900" spc="-5" dirty="0">
                <a:latin typeface="Times New Roman" panose="02020603050405020304"/>
                <a:cs typeface="Times New Roman" panose="02020603050405020304"/>
              </a:rPr>
              <a:t>Universitas</a:t>
            </a:r>
            <a:r>
              <a:rPr sz="900" spc="-15" dirty="0">
                <a:latin typeface="Times New Roman" panose="02020603050405020304"/>
                <a:cs typeface="Times New Roman" panose="02020603050405020304"/>
              </a:rPr>
              <a:t> </a:t>
            </a:r>
            <a:r>
              <a:rPr sz="900" spc="-5" dirty="0">
                <a:latin typeface="Times New Roman" panose="02020603050405020304"/>
                <a:cs typeface="Times New Roman" panose="02020603050405020304"/>
              </a:rPr>
              <a:t>Islam</a:t>
            </a:r>
            <a:r>
              <a:rPr sz="900" spc="-10" dirty="0">
                <a:latin typeface="Times New Roman" panose="02020603050405020304"/>
                <a:cs typeface="Times New Roman" panose="02020603050405020304"/>
              </a:rPr>
              <a:t> </a:t>
            </a:r>
            <a:r>
              <a:rPr sz="900" spc="-5" dirty="0">
                <a:latin typeface="Times New Roman" panose="02020603050405020304"/>
                <a:cs typeface="Times New Roman" panose="02020603050405020304"/>
              </a:rPr>
              <a:t>Sultan</a:t>
            </a:r>
            <a:r>
              <a:rPr sz="900" spc="-105" dirty="0">
                <a:latin typeface="Times New Roman" panose="02020603050405020304"/>
                <a:cs typeface="Times New Roman" panose="02020603050405020304"/>
              </a:rPr>
              <a:t> </a:t>
            </a:r>
            <a:r>
              <a:rPr sz="900" spc="-5" dirty="0">
                <a:latin typeface="Times New Roman" panose="02020603050405020304"/>
                <a:cs typeface="Times New Roman" panose="02020603050405020304"/>
              </a:rPr>
              <a:t>Agung.</a:t>
            </a:r>
            <a:endParaRPr sz="900" spc="-5" dirty="0">
              <a:latin typeface="Times New Roman" panose="02020603050405020304"/>
              <a:cs typeface="Times New Roman" panose="02020603050405020304"/>
            </a:endParaRPr>
          </a:p>
          <a:p>
            <a:pPr marL="530225" marR="60960" indent="-417830" algn="just">
              <a:lnSpc>
                <a:spcPct val="100000"/>
              </a:lnSpc>
              <a:spcBef>
                <a:spcPts val="1215"/>
              </a:spcBef>
            </a:pPr>
            <a:r>
              <a:rPr lang="id-ID" sz="900">
                <a:latin typeface="Times New Roman" panose="02020603050405020304"/>
                <a:cs typeface="Times New Roman" panose="02020603050405020304"/>
              </a:rPr>
              <a:t>4.Sonia Aulia Rakhmah., 2018, Potensi Interaksi Obat pada Pasien Hipertensi di Instalasi Rawat Jalan RSUD Dr.Soegiri Lamongan pada periode tahun 2017, Malang.</a:t>
            </a:r>
            <a:endParaRPr lang="id-ID" sz="900">
              <a:latin typeface="Times New Roman" panose="02020603050405020304"/>
              <a:cs typeface="Times New Roman" panose="02020603050405020304"/>
            </a:endParaRPr>
          </a:p>
        </p:txBody>
      </p:sp>
      <p:grpSp>
        <p:nvGrpSpPr>
          <p:cNvPr id="27" name="object 27"/>
          <p:cNvGrpSpPr/>
          <p:nvPr/>
        </p:nvGrpSpPr>
        <p:grpSpPr>
          <a:xfrm>
            <a:off x="153962" y="14024991"/>
            <a:ext cx="4759325" cy="383540"/>
            <a:chOff x="128562" y="13349986"/>
            <a:chExt cx="4759325" cy="383540"/>
          </a:xfrm>
        </p:grpSpPr>
        <p:sp>
          <p:nvSpPr>
            <p:cNvPr id="28" name="object 28"/>
            <p:cNvSpPr/>
            <p:nvPr/>
          </p:nvSpPr>
          <p:spPr>
            <a:xfrm>
              <a:off x="132690" y="13354114"/>
              <a:ext cx="4751070" cy="375285"/>
            </a:xfrm>
            <a:custGeom>
              <a:avLst/>
              <a:gdLst/>
              <a:ahLst/>
              <a:cxnLst/>
              <a:rect l="l" t="t" r="r" b="b"/>
              <a:pathLst>
                <a:path w="4751070" h="375284">
                  <a:moveTo>
                    <a:pt x="4688052" y="0"/>
                  </a:moveTo>
                  <a:lnTo>
                    <a:pt x="0" y="0"/>
                  </a:lnTo>
                  <a:lnTo>
                    <a:pt x="0" y="374774"/>
                  </a:lnTo>
                  <a:lnTo>
                    <a:pt x="4750515" y="374774"/>
                  </a:lnTo>
                  <a:lnTo>
                    <a:pt x="4750515" y="62462"/>
                  </a:lnTo>
                  <a:lnTo>
                    <a:pt x="4745610" y="38138"/>
                  </a:lnTo>
                  <a:lnTo>
                    <a:pt x="4732230" y="18285"/>
                  </a:lnTo>
                  <a:lnTo>
                    <a:pt x="4712376" y="4904"/>
                  </a:lnTo>
                  <a:lnTo>
                    <a:pt x="4688052" y="0"/>
                  </a:lnTo>
                  <a:close/>
                </a:path>
              </a:pathLst>
            </a:custGeom>
            <a:solidFill>
              <a:srgbClr val="9471B1"/>
            </a:solidFill>
          </p:spPr>
          <p:txBody>
            <a:bodyPr wrap="square" lIns="0" tIns="0" rIns="0" bIns="0" rtlCol="0"/>
            <a:lstStyle/>
            <a:p/>
          </p:txBody>
        </p:sp>
        <p:sp>
          <p:nvSpPr>
            <p:cNvPr id="29" name="object 29"/>
            <p:cNvSpPr/>
            <p:nvPr/>
          </p:nvSpPr>
          <p:spPr>
            <a:xfrm>
              <a:off x="132690" y="13354114"/>
              <a:ext cx="4751070" cy="375285"/>
            </a:xfrm>
            <a:custGeom>
              <a:avLst/>
              <a:gdLst/>
              <a:ahLst/>
              <a:cxnLst/>
              <a:rect l="l" t="t" r="r" b="b"/>
              <a:pathLst>
                <a:path w="4751070" h="375284">
                  <a:moveTo>
                    <a:pt x="0" y="0"/>
                  </a:moveTo>
                  <a:lnTo>
                    <a:pt x="4688052" y="0"/>
                  </a:lnTo>
                  <a:lnTo>
                    <a:pt x="4712376" y="4904"/>
                  </a:lnTo>
                  <a:lnTo>
                    <a:pt x="4732230" y="18285"/>
                  </a:lnTo>
                  <a:lnTo>
                    <a:pt x="4745610" y="38138"/>
                  </a:lnTo>
                  <a:lnTo>
                    <a:pt x="4750515" y="62462"/>
                  </a:lnTo>
                  <a:lnTo>
                    <a:pt x="4750515" y="374774"/>
                  </a:lnTo>
                  <a:lnTo>
                    <a:pt x="0" y="374774"/>
                  </a:lnTo>
                  <a:lnTo>
                    <a:pt x="0" y="0"/>
                  </a:lnTo>
                  <a:close/>
                </a:path>
              </a:pathLst>
            </a:custGeom>
            <a:ln w="8103">
              <a:solidFill>
                <a:srgbClr val="91EAD2"/>
              </a:solidFill>
            </a:ln>
          </p:spPr>
          <p:txBody>
            <a:bodyPr wrap="square" lIns="0" tIns="0" rIns="0" bIns="0" rtlCol="0"/>
            <a:lstStyle/>
            <a:p/>
          </p:txBody>
        </p:sp>
      </p:grpSp>
      <p:sp>
        <p:nvSpPr>
          <p:cNvPr id="30" name="object 30"/>
          <p:cNvSpPr txBox="1"/>
          <p:nvPr/>
        </p:nvSpPr>
        <p:spPr>
          <a:xfrm>
            <a:off x="158331" y="14090540"/>
            <a:ext cx="4740275" cy="248285"/>
          </a:xfrm>
          <a:prstGeom prst="rect">
            <a:avLst/>
          </a:prstGeom>
        </p:spPr>
        <p:txBody>
          <a:bodyPr vert="horz" wrap="square" lIns="0" tIns="13970" rIns="0" bIns="0" rtlCol="0">
            <a:spAutoFit/>
          </a:bodyPr>
          <a:lstStyle/>
          <a:p>
            <a:pPr marR="8255" algn="ctr">
              <a:lnSpc>
                <a:spcPct val="100000"/>
              </a:lnSpc>
              <a:spcBef>
                <a:spcPts val="110"/>
              </a:spcBef>
            </a:pPr>
            <a:r>
              <a:rPr sz="1450" b="1" spc="5" dirty="0">
                <a:solidFill>
                  <a:srgbClr val="FFFFFF"/>
                </a:solidFill>
                <a:latin typeface="Times New Roman" panose="02020603050405020304"/>
                <a:cs typeface="Times New Roman" panose="02020603050405020304"/>
              </a:rPr>
              <a:t>SIMPULAN</a:t>
            </a:r>
            <a:endParaRPr sz="1450">
              <a:latin typeface="Times New Roman" panose="02020603050405020304"/>
              <a:cs typeface="Times New Roman" panose="02020603050405020304"/>
            </a:endParaRPr>
          </a:p>
        </p:txBody>
      </p:sp>
      <p:sp>
        <p:nvSpPr>
          <p:cNvPr id="31" name="object 31"/>
          <p:cNvSpPr/>
          <p:nvPr/>
        </p:nvSpPr>
        <p:spPr>
          <a:xfrm>
            <a:off x="84070" y="2806755"/>
            <a:ext cx="9842500" cy="3048000"/>
          </a:xfrm>
          <a:custGeom>
            <a:avLst/>
            <a:gdLst/>
            <a:ahLst/>
            <a:cxnLst/>
            <a:rect l="l" t="t" r="r" b="b"/>
            <a:pathLst>
              <a:path w="9842500" h="3048000">
                <a:moveTo>
                  <a:pt x="0" y="3047825"/>
                </a:moveTo>
                <a:lnTo>
                  <a:pt x="9842378" y="3047825"/>
                </a:lnTo>
                <a:lnTo>
                  <a:pt x="9842378" y="0"/>
                </a:lnTo>
                <a:lnTo>
                  <a:pt x="0" y="0"/>
                </a:lnTo>
                <a:lnTo>
                  <a:pt x="0" y="3047825"/>
                </a:lnTo>
                <a:close/>
              </a:path>
            </a:pathLst>
          </a:custGeom>
          <a:ln w="8103">
            <a:solidFill>
              <a:srgbClr val="000000"/>
            </a:solidFill>
          </a:ln>
        </p:spPr>
        <p:txBody>
          <a:bodyPr wrap="square" lIns="0" tIns="0" rIns="0" bIns="0" rtlCol="0"/>
          <a:lstStyle/>
          <a:p/>
        </p:txBody>
      </p:sp>
      <p:sp>
        <p:nvSpPr>
          <p:cNvPr id="32" name="object 32"/>
          <p:cNvSpPr txBox="1"/>
          <p:nvPr/>
        </p:nvSpPr>
        <p:spPr>
          <a:xfrm>
            <a:off x="131942" y="526163"/>
            <a:ext cx="9747885" cy="5323205"/>
          </a:xfrm>
          <a:prstGeom prst="rect">
            <a:avLst/>
          </a:prstGeom>
        </p:spPr>
        <p:txBody>
          <a:bodyPr vert="horz" wrap="square" lIns="0" tIns="12065" rIns="0" bIns="0" rtlCol="0">
            <a:spAutoFit/>
          </a:bodyPr>
          <a:lstStyle/>
          <a:p>
            <a:pPr marL="1764665" marR="334010" indent="-10160" algn="ctr">
              <a:lnSpc>
                <a:spcPct val="100000"/>
              </a:lnSpc>
              <a:spcBef>
                <a:spcPts val="95"/>
              </a:spcBef>
            </a:pPr>
            <a:r>
              <a:rPr sz="1800" b="1" spc="-10" dirty="0">
                <a:solidFill>
                  <a:srgbClr val="0D0D0D"/>
                </a:solidFill>
                <a:latin typeface="Times New Roman" panose="02020603050405020304"/>
                <a:cs typeface="Times New Roman" panose="02020603050405020304"/>
              </a:rPr>
              <a:t>E</a:t>
            </a:r>
            <a:r>
              <a:rPr sz="1800" b="1" spc="-245" dirty="0">
                <a:solidFill>
                  <a:srgbClr val="0D0D0D"/>
                </a:solidFill>
                <a:latin typeface="Times New Roman" panose="02020603050405020304"/>
                <a:cs typeface="Times New Roman" panose="02020603050405020304"/>
              </a:rPr>
              <a:t>V</a:t>
            </a:r>
            <a:r>
              <a:rPr sz="1800" b="1" spc="-5" dirty="0">
                <a:solidFill>
                  <a:srgbClr val="0D0D0D"/>
                </a:solidFill>
                <a:latin typeface="Times New Roman" panose="02020603050405020304"/>
                <a:cs typeface="Times New Roman" panose="02020603050405020304"/>
              </a:rPr>
              <a:t>AL</a:t>
            </a:r>
            <a:r>
              <a:rPr sz="1800" b="1" spc="-15" dirty="0">
                <a:solidFill>
                  <a:srgbClr val="0D0D0D"/>
                </a:solidFill>
                <a:latin typeface="Times New Roman" panose="02020603050405020304"/>
                <a:cs typeface="Times New Roman" panose="02020603050405020304"/>
              </a:rPr>
              <a:t>U</a:t>
            </a:r>
            <a:r>
              <a:rPr sz="1800" b="1" spc="-5" dirty="0">
                <a:solidFill>
                  <a:srgbClr val="0D0D0D"/>
                </a:solidFill>
                <a:latin typeface="Times New Roman" panose="02020603050405020304"/>
                <a:cs typeface="Times New Roman" panose="02020603050405020304"/>
              </a:rPr>
              <a:t>ASI</a:t>
            </a:r>
            <a:r>
              <a:rPr sz="1800" b="1" spc="5" dirty="0">
                <a:solidFill>
                  <a:srgbClr val="0D0D0D"/>
                </a:solidFill>
                <a:latin typeface="Times New Roman" panose="02020603050405020304"/>
                <a:cs typeface="Times New Roman" panose="02020603050405020304"/>
              </a:rPr>
              <a:t> </a:t>
            </a:r>
            <a:r>
              <a:rPr sz="1800" b="1" spc="-5" dirty="0">
                <a:solidFill>
                  <a:srgbClr val="0D0D0D"/>
                </a:solidFill>
                <a:latin typeface="Times New Roman" panose="02020603050405020304"/>
                <a:cs typeface="Times New Roman" panose="02020603050405020304"/>
              </a:rPr>
              <a:t>INTER</a:t>
            </a:r>
            <a:r>
              <a:rPr sz="1800" b="1" spc="-15" dirty="0">
                <a:solidFill>
                  <a:srgbClr val="0D0D0D"/>
                </a:solidFill>
                <a:latin typeface="Times New Roman" panose="02020603050405020304"/>
                <a:cs typeface="Times New Roman" panose="02020603050405020304"/>
              </a:rPr>
              <a:t>A</a:t>
            </a:r>
            <a:r>
              <a:rPr sz="1800" b="1" spc="-5" dirty="0">
                <a:solidFill>
                  <a:srgbClr val="0D0D0D"/>
                </a:solidFill>
                <a:latin typeface="Times New Roman" panose="02020603050405020304"/>
                <a:cs typeface="Times New Roman" panose="02020603050405020304"/>
              </a:rPr>
              <a:t>KSI</a:t>
            </a:r>
            <a:r>
              <a:rPr sz="1800" b="1" spc="5" dirty="0">
                <a:solidFill>
                  <a:srgbClr val="0D0D0D"/>
                </a:solidFill>
                <a:latin typeface="Times New Roman" panose="02020603050405020304"/>
                <a:cs typeface="Times New Roman" panose="02020603050405020304"/>
              </a:rPr>
              <a:t> </a:t>
            </a:r>
            <a:r>
              <a:rPr sz="1800" b="1" spc="-5" dirty="0">
                <a:solidFill>
                  <a:srgbClr val="0D0D0D"/>
                </a:solidFill>
                <a:latin typeface="Times New Roman" panose="02020603050405020304"/>
                <a:cs typeface="Times New Roman" panose="02020603050405020304"/>
              </a:rPr>
              <a:t>OB</a:t>
            </a:r>
            <a:r>
              <a:rPr sz="1800" b="1" spc="-145" dirty="0">
                <a:solidFill>
                  <a:srgbClr val="0D0D0D"/>
                </a:solidFill>
                <a:latin typeface="Times New Roman" panose="02020603050405020304"/>
                <a:cs typeface="Times New Roman" panose="02020603050405020304"/>
              </a:rPr>
              <a:t>A</a:t>
            </a:r>
            <a:r>
              <a:rPr sz="1800" b="1" spc="-5" dirty="0">
                <a:solidFill>
                  <a:srgbClr val="0D0D0D"/>
                </a:solidFill>
                <a:latin typeface="Times New Roman" panose="02020603050405020304"/>
                <a:cs typeface="Times New Roman" panose="02020603050405020304"/>
              </a:rPr>
              <a:t>T</a:t>
            </a:r>
            <a:r>
              <a:rPr sz="1800" b="1" spc="-135" dirty="0">
                <a:solidFill>
                  <a:srgbClr val="0D0D0D"/>
                </a:solidFill>
                <a:latin typeface="Times New Roman" panose="02020603050405020304"/>
                <a:cs typeface="Times New Roman" panose="02020603050405020304"/>
              </a:rPr>
              <a:t> </a:t>
            </a:r>
            <a:r>
              <a:rPr sz="1800" b="1" spc="-5" dirty="0">
                <a:solidFill>
                  <a:srgbClr val="0D0D0D"/>
                </a:solidFill>
                <a:latin typeface="Times New Roman" panose="02020603050405020304"/>
                <a:cs typeface="Times New Roman" panose="02020603050405020304"/>
              </a:rPr>
              <a:t>A</a:t>
            </a:r>
            <a:r>
              <a:rPr sz="1800" b="1" spc="-15" dirty="0">
                <a:solidFill>
                  <a:srgbClr val="0D0D0D"/>
                </a:solidFill>
                <a:latin typeface="Times New Roman" panose="02020603050405020304"/>
                <a:cs typeface="Times New Roman" panose="02020603050405020304"/>
              </a:rPr>
              <a:t>N</a:t>
            </a:r>
            <a:r>
              <a:rPr sz="1800" b="1" spc="-5" dirty="0">
                <a:solidFill>
                  <a:srgbClr val="0D0D0D"/>
                </a:solidFill>
                <a:latin typeface="Times New Roman" panose="02020603050405020304"/>
                <a:cs typeface="Times New Roman" panose="02020603050405020304"/>
              </a:rPr>
              <a:t>TIH</a:t>
            </a:r>
            <a:r>
              <a:rPr sz="1800" b="1" dirty="0">
                <a:solidFill>
                  <a:srgbClr val="0D0D0D"/>
                </a:solidFill>
                <a:latin typeface="Times New Roman" panose="02020603050405020304"/>
                <a:cs typeface="Times New Roman" panose="02020603050405020304"/>
              </a:rPr>
              <a:t>I</a:t>
            </a:r>
            <a:r>
              <a:rPr sz="1800" b="1" spc="-5" dirty="0">
                <a:solidFill>
                  <a:srgbClr val="0D0D0D"/>
                </a:solidFill>
                <a:latin typeface="Times New Roman" panose="02020603050405020304"/>
                <a:cs typeface="Times New Roman" panose="02020603050405020304"/>
              </a:rPr>
              <a:t>PE</a:t>
            </a:r>
            <a:r>
              <a:rPr sz="1800" b="1" spc="-80" dirty="0">
                <a:solidFill>
                  <a:srgbClr val="0D0D0D"/>
                </a:solidFill>
                <a:latin typeface="Times New Roman" panose="02020603050405020304"/>
                <a:cs typeface="Times New Roman" panose="02020603050405020304"/>
              </a:rPr>
              <a:t>R</a:t>
            </a:r>
            <a:r>
              <a:rPr sz="1800" b="1" spc="-5" dirty="0">
                <a:solidFill>
                  <a:srgbClr val="0D0D0D"/>
                </a:solidFill>
                <a:latin typeface="Times New Roman" panose="02020603050405020304"/>
                <a:cs typeface="Times New Roman" panose="02020603050405020304"/>
              </a:rPr>
              <a:t>TEN</a:t>
            </a:r>
            <a:r>
              <a:rPr sz="1800" b="1" spc="-15" dirty="0">
                <a:solidFill>
                  <a:srgbClr val="0D0D0D"/>
                </a:solidFill>
                <a:latin typeface="Times New Roman" panose="02020603050405020304"/>
                <a:cs typeface="Times New Roman" panose="02020603050405020304"/>
              </a:rPr>
              <a:t>S</a:t>
            </a:r>
            <a:r>
              <a:rPr sz="1800" b="1" spc="-5" dirty="0">
                <a:solidFill>
                  <a:srgbClr val="0D0D0D"/>
                </a:solidFill>
                <a:latin typeface="Times New Roman" panose="02020603050405020304"/>
                <a:cs typeface="Times New Roman" panose="02020603050405020304"/>
              </a:rPr>
              <a:t>I</a:t>
            </a:r>
            <a:r>
              <a:rPr sz="1800" b="1" spc="5" dirty="0">
                <a:solidFill>
                  <a:srgbClr val="0D0D0D"/>
                </a:solidFill>
                <a:latin typeface="Times New Roman" panose="02020603050405020304"/>
                <a:cs typeface="Times New Roman" panose="02020603050405020304"/>
              </a:rPr>
              <a:t> </a:t>
            </a:r>
            <a:r>
              <a:rPr sz="1800" b="1" spc="-145" dirty="0">
                <a:solidFill>
                  <a:srgbClr val="0D0D0D"/>
                </a:solidFill>
                <a:latin typeface="Times New Roman" panose="02020603050405020304"/>
                <a:cs typeface="Times New Roman" panose="02020603050405020304"/>
              </a:rPr>
              <a:t>P</a:t>
            </a:r>
            <a:r>
              <a:rPr sz="1800" b="1" spc="-5" dirty="0">
                <a:solidFill>
                  <a:srgbClr val="0D0D0D"/>
                </a:solidFill>
                <a:latin typeface="Times New Roman" panose="02020603050405020304"/>
                <a:cs typeface="Times New Roman" panose="02020603050405020304"/>
              </a:rPr>
              <a:t>A</a:t>
            </a:r>
            <a:r>
              <a:rPr sz="1800" b="1" spc="-15" dirty="0">
                <a:solidFill>
                  <a:srgbClr val="0D0D0D"/>
                </a:solidFill>
                <a:latin typeface="Times New Roman" panose="02020603050405020304"/>
                <a:cs typeface="Times New Roman" panose="02020603050405020304"/>
              </a:rPr>
              <a:t>D</a:t>
            </a:r>
            <a:r>
              <a:rPr sz="1800" b="1" spc="-5" dirty="0">
                <a:solidFill>
                  <a:srgbClr val="0D0D0D"/>
                </a:solidFill>
                <a:latin typeface="Times New Roman" panose="02020603050405020304"/>
                <a:cs typeface="Times New Roman" panose="02020603050405020304"/>
              </a:rPr>
              <a:t>A</a:t>
            </a:r>
            <a:r>
              <a:rPr sz="1800" b="1" spc="-85" dirty="0">
                <a:solidFill>
                  <a:srgbClr val="0D0D0D"/>
                </a:solidFill>
                <a:latin typeface="Times New Roman" panose="02020603050405020304"/>
                <a:cs typeface="Times New Roman" panose="02020603050405020304"/>
              </a:rPr>
              <a:t> </a:t>
            </a:r>
            <a:r>
              <a:rPr sz="1800" b="1" spc="-5" dirty="0">
                <a:solidFill>
                  <a:srgbClr val="0D0D0D"/>
                </a:solidFill>
                <a:latin typeface="Times New Roman" panose="02020603050405020304"/>
                <a:cs typeface="Times New Roman" panose="02020603050405020304"/>
              </a:rPr>
              <a:t>PE</a:t>
            </a:r>
            <a:r>
              <a:rPr sz="1800" b="1" spc="-15" dirty="0">
                <a:solidFill>
                  <a:srgbClr val="0D0D0D"/>
                </a:solidFill>
                <a:latin typeface="Times New Roman" panose="02020603050405020304"/>
                <a:cs typeface="Times New Roman" panose="02020603050405020304"/>
              </a:rPr>
              <a:t>R</a:t>
            </a:r>
            <a:r>
              <a:rPr sz="1800" b="1" spc="-5" dirty="0">
                <a:solidFill>
                  <a:srgbClr val="0D0D0D"/>
                </a:solidFill>
                <a:latin typeface="Times New Roman" panose="02020603050405020304"/>
                <a:cs typeface="Times New Roman" panose="02020603050405020304"/>
              </a:rPr>
              <a:t>ESE</a:t>
            </a:r>
            <a:r>
              <a:rPr sz="1800" b="1" spc="-150" dirty="0">
                <a:solidFill>
                  <a:srgbClr val="0D0D0D"/>
                </a:solidFill>
                <a:latin typeface="Times New Roman" panose="02020603050405020304"/>
                <a:cs typeface="Times New Roman" panose="02020603050405020304"/>
              </a:rPr>
              <a:t>P</a:t>
            </a:r>
            <a:r>
              <a:rPr sz="1800" b="1" spc="-5" dirty="0">
                <a:solidFill>
                  <a:srgbClr val="0D0D0D"/>
                </a:solidFill>
                <a:latin typeface="Times New Roman" panose="02020603050405020304"/>
                <a:cs typeface="Times New Roman" panose="02020603050405020304"/>
              </a:rPr>
              <a:t>AN  </a:t>
            </a:r>
            <a:r>
              <a:rPr sz="1800" b="1" spc="-30" dirty="0">
                <a:solidFill>
                  <a:srgbClr val="0D0D0D"/>
                </a:solidFill>
                <a:latin typeface="Times New Roman" panose="02020603050405020304"/>
                <a:cs typeface="Times New Roman" panose="02020603050405020304"/>
              </a:rPr>
              <a:t>PASIEN</a:t>
            </a:r>
            <a:r>
              <a:rPr sz="1800" b="1" spc="5" dirty="0">
                <a:solidFill>
                  <a:srgbClr val="0D0D0D"/>
                </a:solidFill>
                <a:latin typeface="Times New Roman" panose="02020603050405020304"/>
                <a:cs typeface="Times New Roman" panose="02020603050405020304"/>
              </a:rPr>
              <a:t> </a:t>
            </a:r>
            <a:r>
              <a:rPr sz="1800" b="1" spc="-30" dirty="0">
                <a:solidFill>
                  <a:srgbClr val="0D0D0D"/>
                </a:solidFill>
                <a:latin typeface="Times New Roman" panose="02020603050405020304"/>
                <a:cs typeface="Times New Roman" panose="02020603050405020304"/>
              </a:rPr>
              <a:t>PENYAKIT</a:t>
            </a:r>
            <a:r>
              <a:rPr sz="1800" b="1" spc="-20" dirty="0">
                <a:solidFill>
                  <a:srgbClr val="0D0D0D"/>
                </a:solidFill>
                <a:latin typeface="Times New Roman" panose="02020603050405020304"/>
                <a:cs typeface="Times New Roman" panose="02020603050405020304"/>
              </a:rPr>
              <a:t> </a:t>
            </a:r>
            <a:r>
              <a:rPr sz="1800" b="1" spc="-5" dirty="0">
                <a:solidFill>
                  <a:srgbClr val="0D0D0D"/>
                </a:solidFill>
                <a:latin typeface="Times New Roman" panose="02020603050405020304"/>
                <a:cs typeface="Times New Roman" panose="02020603050405020304"/>
              </a:rPr>
              <a:t>GINJAL</a:t>
            </a:r>
            <a:r>
              <a:rPr sz="1800" b="1" spc="-110" dirty="0">
                <a:solidFill>
                  <a:srgbClr val="0D0D0D"/>
                </a:solidFill>
                <a:latin typeface="Times New Roman" panose="02020603050405020304"/>
                <a:cs typeface="Times New Roman" panose="02020603050405020304"/>
              </a:rPr>
              <a:t> </a:t>
            </a:r>
            <a:r>
              <a:rPr sz="1800" b="1" spc="-10" dirty="0">
                <a:solidFill>
                  <a:srgbClr val="0D0D0D"/>
                </a:solidFill>
                <a:latin typeface="Times New Roman" panose="02020603050405020304"/>
                <a:cs typeface="Times New Roman" panose="02020603050405020304"/>
              </a:rPr>
              <a:t>KRONIK</a:t>
            </a:r>
            <a:r>
              <a:rPr sz="1800" b="1" spc="10" dirty="0">
                <a:solidFill>
                  <a:srgbClr val="0D0D0D"/>
                </a:solidFill>
                <a:latin typeface="Times New Roman" panose="02020603050405020304"/>
                <a:cs typeface="Times New Roman" panose="02020603050405020304"/>
              </a:rPr>
              <a:t> </a:t>
            </a:r>
            <a:r>
              <a:rPr sz="1800" b="1" spc="-10" dirty="0">
                <a:solidFill>
                  <a:srgbClr val="0D0D0D"/>
                </a:solidFill>
                <a:latin typeface="Times New Roman" panose="02020603050405020304"/>
                <a:cs typeface="Times New Roman" panose="02020603050405020304"/>
              </a:rPr>
              <a:t>UNIT</a:t>
            </a:r>
            <a:r>
              <a:rPr sz="1800" b="1" spc="-30" dirty="0">
                <a:solidFill>
                  <a:srgbClr val="0D0D0D"/>
                </a:solidFill>
                <a:latin typeface="Times New Roman" panose="02020603050405020304"/>
                <a:cs typeface="Times New Roman" panose="02020603050405020304"/>
              </a:rPr>
              <a:t> </a:t>
            </a:r>
            <a:r>
              <a:rPr sz="1800" b="1" spc="-114" dirty="0">
                <a:solidFill>
                  <a:srgbClr val="0D0D0D"/>
                </a:solidFill>
                <a:latin typeface="Times New Roman" panose="02020603050405020304"/>
                <a:cs typeface="Times New Roman" panose="02020603050405020304"/>
              </a:rPr>
              <a:t>RAWAT</a:t>
            </a:r>
            <a:r>
              <a:rPr sz="1800" b="1" spc="-20" dirty="0">
                <a:solidFill>
                  <a:srgbClr val="0D0D0D"/>
                </a:solidFill>
                <a:latin typeface="Times New Roman" panose="02020603050405020304"/>
                <a:cs typeface="Times New Roman" panose="02020603050405020304"/>
              </a:rPr>
              <a:t> </a:t>
            </a:r>
            <a:r>
              <a:rPr sz="1800" b="1" spc="-5" dirty="0">
                <a:solidFill>
                  <a:srgbClr val="0D0D0D"/>
                </a:solidFill>
                <a:latin typeface="Times New Roman" panose="02020603050405020304"/>
                <a:cs typeface="Times New Roman" panose="02020603050405020304"/>
              </a:rPr>
              <a:t>JALAN</a:t>
            </a:r>
            <a:r>
              <a:rPr sz="1800" b="1" dirty="0">
                <a:solidFill>
                  <a:srgbClr val="0D0D0D"/>
                </a:solidFill>
                <a:latin typeface="Times New Roman" panose="02020603050405020304"/>
                <a:cs typeface="Times New Roman" panose="02020603050405020304"/>
              </a:rPr>
              <a:t> </a:t>
            </a:r>
            <a:r>
              <a:rPr sz="1800" b="1" spc="-10" dirty="0">
                <a:solidFill>
                  <a:srgbClr val="0D0D0D"/>
                </a:solidFill>
                <a:latin typeface="Times New Roman" panose="02020603050405020304"/>
                <a:cs typeface="Times New Roman" panose="02020603050405020304"/>
              </a:rPr>
              <a:t>PERIODE </a:t>
            </a:r>
            <a:r>
              <a:rPr sz="1800" b="1" spc="-5" dirty="0">
                <a:solidFill>
                  <a:srgbClr val="0D0D0D"/>
                </a:solidFill>
                <a:latin typeface="Times New Roman" panose="02020603050405020304"/>
                <a:cs typeface="Times New Roman" panose="02020603050405020304"/>
              </a:rPr>
              <a:t> </a:t>
            </a:r>
            <a:r>
              <a:rPr sz="1800" b="1" spc="-5" dirty="0">
                <a:solidFill>
                  <a:srgbClr val="0D0D0D"/>
                </a:solidFill>
                <a:latin typeface="Times New Roman" panose="02020603050405020304"/>
                <a:cs typeface="Times New Roman" panose="02020603050405020304"/>
              </a:rPr>
              <a:t>JUNI</a:t>
            </a:r>
            <a:r>
              <a:rPr sz="1800" b="1" spc="-5" dirty="0">
                <a:solidFill>
                  <a:srgbClr val="0D0D0D"/>
                </a:solidFill>
                <a:latin typeface="Times New Roman" panose="02020603050405020304"/>
                <a:cs typeface="Times New Roman" panose="02020603050405020304"/>
              </a:rPr>
              <a:t>-</a:t>
            </a:r>
            <a:r>
              <a:rPr sz="1800" b="1" spc="-5" dirty="0">
                <a:solidFill>
                  <a:srgbClr val="0D0D0D"/>
                </a:solidFill>
                <a:latin typeface="Times New Roman" panose="02020603050405020304"/>
                <a:cs typeface="Times New Roman" panose="02020603050405020304"/>
              </a:rPr>
              <a:t>NO</a:t>
            </a:r>
            <a:r>
              <a:rPr sz="1800" b="1" spc="-15" dirty="0">
                <a:solidFill>
                  <a:srgbClr val="0D0D0D"/>
                </a:solidFill>
                <a:latin typeface="Times New Roman" panose="02020603050405020304"/>
                <a:cs typeface="Times New Roman" panose="02020603050405020304"/>
              </a:rPr>
              <a:t>V</a:t>
            </a:r>
            <a:r>
              <a:rPr sz="1800" b="1" spc="-5" dirty="0">
                <a:solidFill>
                  <a:srgbClr val="0D0D0D"/>
                </a:solidFill>
                <a:latin typeface="Times New Roman" panose="02020603050405020304"/>
                <a:cs typeface="Times New Roman" panose="02020603050405020304"/>
              </a:rPr>
              <a:t>EMBER</a:t>
            </a:r>
            <a:r>
              <a:rPr sz="1800" b="1" dirty="0">
                <a:solidFill>
                  <a:srgbClr val="0D0D0D"/>
                </a:solidFill>
                <a:latin typeface="Times New Roman" panose="02020603050405020304"/>
                <a:cs typeface="Times New Roman" panose="02020603050405020304"/>
              </a:rPr>
              <a:t> </a:t>
            </a:r>
            <a:r>
              <a:rPr sz="1800" b="1" spc="-5" dirty="0">
                <a:solidFill>
                  <a:srgbClr val="0D0D0D"/>
                </a:solidFill>
                <a:latin typeface="Times New Roman" panose="02020603050405020304"/>
                <a:cs typeface="Times New Roman" panose="02020603050405020304"/>
              </a:rPr>
              <a:t>2</a:t>
            </a:r>
            <a:r>
              <a:rPr sz="1800" b="1" dirty="0">
                <a:solidFill>
                  <a:srgbClr val="0D0D0D"/>
                </a:solidFill>
                <a:latin typeface="Times New Roman" panose="02020603050405020304"/>
                <a:cs typeface="Times New Roman" panose="02020603050405020304"/>
              </a:rPr>
              <a:t>0</a:t>
            </a:r>
            <a:r>
              <a:rPr sz="1800" b="1" spc="-5" dirty="0">
                <a:solidFill>
                  <a:srgbClr val="0D0D0D"/>
                </a:solidFill>
                <a:latin typeface="Times New Roman" panose="02020603050405020304"/>
                <a:cs typeface="Times New Roman" panose="02020603050405020304"/>
              </a:rPr>
              <a:t>21</a:t>
            </a:r>
            <a:r>
              <a:rPr sz="1800" b="1" spc="-10" dirty="0">
                <a:solidFill>
                  <a:srgbClr val="0D0D0D"/>
                </a:solidFill>
                <a:latin typeface="Times New Roman" panose="02020603050405020304"/>
                <a:cs typeface="Times New Roman" panose="02020603050405020304"/>
              </a:rPr>
              <a:t> </a:t>
            </a:r>
            <a:r>
              <a:rPr sz="1800" b="1" spc="-5" dirty="0">
                <a:solidFill>
                  <a:srgbClr val="0D0D0D"/>
                </a:solidFill>
                <a:latin typeface="Times New Roman" panose="02020603050405020304"/>
                <a:cs typeface="Times New Roman" panose="02020603050405020304"/>
              </a:rPr>
              <a:t>DI</a:t>
            </a:r>
            <a:r>
              <a:rPr sz="1800" b="1" spc="-5" dirty="0">
                <a:solidFill>
                  <a:srgbClr val="0D0D0D"/>
                </a:solidFill>
                <a:latin typeface="Times New Roman" panose="02020603050405020304"/>
                <a:cs typeface="Times New Roman" panose="02020603050405020304"/>
              </a:rPr>
              <a:t> </a:t>
            </a:r>
            <a:r>
              <a:rPr sz="1800" b="1" spc="-5" dirty="0">
                <a:solidFill>
                  <a:srgbClr val="0D0D0D"/>
                </a:solidFill>
                <a:latin typeface="Times New Roman" panose="02020603050405020304"/>
                <a:cs typeface="Times New Roman" panose="02020603050405020304"/>
              </a:rPr>
              <a:t>S</a:t>
            </a:r>
            <a:r>
              <a:rPr sz="1800" b="1" spc="-15" dirty="0">
                <a:solidFill>
                  <a:srgbClr val="0D0D0D"/>
                </a:solidFill>
                <a:latin typeface="Times New Roman" panose="02020603050405020304"/>
                <a:cs typeface="Times New Roman" panose="02020603050405020304"/>
              </a:rPr>
              <a:t>A</a:t>
            </a:r>
            <a:r>
              <a:rPr sz="1800" b="1" spc="-5" dirty="0">
                <a:solidFill>
                  <a:srgbClr val="0D0D0D"/>
                </a:solidFill>
                <a:latin typeface="Times New Roman" panose="02020603050405020304"/>
                <a:cs typeface="Times New Roman" panose="02020603050405020304"/>
              </a:rPr>
              <a:t>LAH</a:t>
            </a:r>
            <a:r>
              <a:rPr sz="1800" b="1" spc="-5" dirty="0">
                <a:solidFill>
                  <a:srgbClr val="0D0D0D"/>
                </a:solidFill>
                <a:latin typeface="Times New Roman" panose="02020603050405020304"/>
                <a:cs typeface="Times New Roman" panose="02020603050405020304"/>
              </a:rPr>
              <a:t> </a:t>
            </a:r>
            <a:r>
              <a:rPr sz="1800" b="1" spc="-5" dirty="0">
                <a:solidFill>
                  <a:srgbClr val="0D0D0D"/>
                </a:solidFill>
                <a:latin typeface="Times New Roman" panose="02020603050405020304"/>
                <a:cs typeface="Times New Roman" panose="02020603050405020304"/>
              </a:rPr>
              <a:t>S</a:t>
            </a:r>
            <a:r>
              <a:rPr sz="1800" b="1" spc="-145" dirty="0">
                <a:solidFill>
                  <a:srgbClr val="0D0D0D"/>
                </a:solidFill>
                <a:latin typeface="Times New Roman" panose="02020603050405020304"/>
                <a:cs typeface="Times New Roman" panose="02020603050405020304"/>
              </a:rPr>
              <a:t>A</a:t>
            </a:r>
            <a:r>
              <a:rPr sz="1800" b="1" spc="-5" dirty="0">
                <a:solidFill>
                  <a:srgbClr val="0D0D0D"/>
                </a:solidFill>
                <a:latin typeface="Times New Roman" panose="02020603050405020304"/>
                <a:cs typeface="Times New Roman" panose="02020603050405020304"/>
              </a:rPr>
              <a:t>TU</a:t>
            </a:r>
            <a:r>
              <a:rPr sz="1800" b="1" spc="5" dirty="0">
                <a:solidFill>
                  <a:srgbClr val="0D0D0D"/>
                </a:solidFill>
                <a:latin typeface="Times New Roman" panose="02020603050405020304"/>
                <a:cs typeface="Times New Roman" panose="02020603050405020304"/>
              </a:rPr>
              <a:t> </a:t>
            </a:r>
            <a:r>
              <a:rPr sz="1800" b="1" spc="-5" dirty="0">
                <a:solidFill>
                  <a:srgbClr val="0D0D0D"/>
                </a:solidFill>
                <a:latin typeface="Times New Roman" panose="02020603050405020304"/>
                <a:cs typeface="Times New Roman" panose="02020603050405020304"/>
              </a:rPr>
              <a:t>R</a:t>
            </a:r>
            <a:r>
              <a:rPr sz="1800" b="1" spc="-15" dirty="0">
                <a:solidFill>
                  <a:srgbClr val="0D0D0D"/>
                </a:solidFill>
                <a:latin typeface="Times New Roman" panose="02020603050405020304"/>
                <a:cs typeface="Times New Roman" panose="02020603050405020304"/>
              </a:rPr>
              <a:t>U</a:t>
            </a:r>
            <a:r>
              <a:rPr sz="1800" b="1" spc="-10" dirty="0">
                <a:solidFill>
                  <a:srgbClr val="0D0D0D"/>
                </a:solidFill>
                <a:latin typeface="Times New Roman" panose="02020603050405020304"/>
                <a:cs typeface="Times New Roman" panose="02020603050405020304"/>
              </a:rPr>
              <a:t>M</a:t>
            </a:r>
            <a:r>
              <a:rPr sz="1800" b="1" spc="-15" dirty="0">
                <a:solidFill>
                  <a:srgbClr val="0D0D0D"/>
                </a:solidFill>
                <a:latin typeface="Times New Roman" panose="02020603050405020304"/>
                <a:cs typeface="Times New Roman" panose="02020603050405020304"/>
              </a:rPr>
              <a:t>A</a:t>
            </a:r>
            <a:r>
              <a:rPr sz="1800" b="1" spc="-5" dirty="0">
                <a:solidFill>
                  <a:srgbClr val="0D0D0D"/>
                </a:solidFill>
                <a:latin typeface="Times New Roman" panose="02020603050405020304"/>
                <a:cs typeface="Times New Roman" panose="02020603050405020304"/>
              </a:rPr>
              <a:t>H</a:t>
            </a:r>
            <a:r>
              <a:rPr sz="1800" b="1" spc="10" dirty="0">
                <a:solidFill>
                  <a:srgbClr val="0D0D0D"/>
                </a:solidFill>
                <a:latin typeface="Times New Roman" panose="02020603050405020304"/>
                <a:cs typeface="Times New Roman" panose="02020603050405020304"/>
              </a:rPr>
              <a:t> </a:t>
            </a:r>
            <a:r>
              <a:rPr sz="1800" b="1" spc="-5" dirty="0">
                <a:solidFill>
                  <a:srgbClr val="0D0D0D"/>
                </a:solidFill>
                <a:latin typeface="Times New Roman" panose="02020603050405020304"/>
                <a:cs typeface="Times New Roman" panose="02020603050405020304"/>
              </a:rPr>
              <a:t>SAKIT</a:t>
            </a:r>
            <a:r>
              <a:rPr sz="1800" b="1" spc="-40" dirty="0">
                <a:solidFill>
                  <a:srgbClr val="0D0D0D"/>
                </a:solidFill>
                <a:latin typeface="Times New Roman" panose="02020603050405020304"/>
                <a:cs typeface="Times New Roman" panose="02020603050405020304"/>
              </a:rPr>
              <a:t> </a:t>
            </a:r>
            <a:r>
              <a:rPr sz="1800" b="1" spc="-5" dirty="0">
                <a:solidFill>
                  <a:srgbClr val="0D0D0D"/>
                </a:solidFill>
                <a:latin typeface="Times New Roman" panose="02020603050405020304"/>
                <a:cs typeface="Times New Roman" panose="02020603050405020304"/>
              </a:rPr>
              <a:t>S</a:t>
            </a:r>
            <a:r>
              <a:rPr sz="1800" b="1" spc="-215" dirty="0">
                <a:solidFill>
                  <a:srgbClr val="0D0D0D"/>
                </a:solidFill>
                <a:latin typeface="Times New Roman" panose="02020603050405020304"/>
                <a:cs typeface="Times New Roman" panose="02020603050405020304"/>
              </a:rPr>
              <a:t>W</a:t>
            </a:r>
            <a:r>
              <a:rPr sz="1800" b="1" spc="-5" dirty="0">
                <a:solidFill>
                  <a:srgbClr val="0D0D0D"/>
                </a:solidFill>
                <a:latin typeface="Times New Roman" panose="02020603050405020304"/>
                <a:cs typeface="Times New Roman" panose="02020603050405020304"/>
              </a:rPr>
              <a:t>AS</a:t>
            </a:r>
            <a:r>
              <a:rPr sz="1800" b="1" spc="-145" dirty="0">
                <a:solidFill>
                  <a:srgbClr val="0D0D0D"/>
                </a:solidFill>
                <a:latin typeface="Times New Roman" panose="02020603050405020304"/>
                <a:cs typeface="Times New Roman" panose="02020603050405020304"/>
              </a:rPr>
              <a:t>T</a:t>
            </a:r>
            <a:r>
              <a:rPr sz="1800" b="1" spc="-5" dirty="0">
                <a:solidFill>
                  <a:srgbClr val="0D0D0D"/>
                </a:solidFill>
                <a:latin typeface="Times New Roman" panose="02020603050405020304"/>
                <a:cs typeface="Times New Roman" panose="02020603050405020304"/>
              </a:rPr>
              <a:t>A</a:t>
            </a:r>
            <a:r>
              <a:rPr sz="1800" b="1" spc="-100" dirty="0">
                <a:solidFill>
                  <a:srgbClr val="0D0D0D"/>
                </a:solidFill>
                <a:latin typeface="Times New Roman" panose="02020603050405020304"/>
                <a:cs typeface="Times New Roman" panose="02020603050405020304"/>
              </a:rPr>
              <a:t> </a:t>
            </a:r>
            <a:r>
              <a:rPr sz="1800" b="1" spc="-5" dirty="0">
                <a:solidFill>
                  <a:srgbClr val="0D0D0D"/>
                </a:solidFill>
                <a:latin typeface="Times New Roman" panose="02020603050405020304"/>
                <a:cs typeface="Times New Roman" panose="02020603050405020304"/>
              </a:rPr>
              <a:t>KO</a:t>
            </a:r>
            <a:r>
              <a:rPr sz="1800" b="1" spc="-145" dirty="0">
                <a:solidFill>
                  <a:srgbClr val="0D0D0D"/>
                </a:solidFill>
                <a:latin typeface="Times New Roman" panose="02020603050405020304"/>
                <a:cs typeface="Times New Roman" panose="02020603050405020304"/>
              </a:rPr>
              <a:t>T</a:t>
            </a:r>
            <a:r>
              <a:rPr sz="1800" b="1" spc="-5" dirty="0">
                <a:solidFill>
                  <a:srgbClr val="0D0D0D"/>
                </a:solidFill>
                <a:latin typeface="Times New Roman" panose="02020603050405020304"/>
                <a:cs typeface="Times New Roman" panose="02020603050405020304"/>
              </a:rPr>
              <a:t>A  </a:t>
            </a:r>
            <a:r>
              <a:rPr sz="1800" b="1" spc="-10" dirty="0">
                <a:solidFill>
                  <a:srgbClr val="0D0D0D"/>
                </a:solidFill>
                <a:latin typeface="Times New Roman" panose="02020603050405020304"/>
                <a:cs typeface="Times New Roman" panose="02020603050405020304"/>
              </a:rPr>
              <a:t>BANDUNG</a:t>
            </a:r>
            <a:endParaRPr sz="1800">
              <a:latin typeface="Times New Roman" panose="02020603050405020304"/>
              <a:cs typeface="Times New Roman" panose="02020603050405020304"/>
            </a:endParaRPr>
          </a:p>
          <a:p>
            <a:pPr marR="55880" algn="ctr">
              <a:lnSpc>
                <a:spcPct val="100000"/>
              </a:lnSpc>
              <a:spcBef>
                <a:spcPts val="1070"/>
              </a:spcBef>
            </a:pPr>
            <a:r>
              <a:rPr lang="id-ID" sz="1250" b="1" spc="-5" dirty="0">
                <a:latin typeface="Times New Roman" panose="02020603050405020304"/>
                <a:cs typeface="Times New Roman" panose="02020603050405020304"/>
              </a:rPr>
              <a:t>             </a:t>
            </a:r>
            <a:r>
              <a:rPr sz="1250" b="1" spc="-5" dirty="0">
                <a:latin typeface="Times New Roman" panose="02020603050405020304"/>
                <a:cs typeface="Times New Roman" panose="02020603050405020304"/>
              </a:rPr>
              <a:t>Tia</a:t>
            </a:r>
            <a:r>
              <a:rPr sz="1250" b="1" spc="-15" dirty="0">
                <a:latin typeface="Times New Roman" panose="02020603050405020304"/>
                <a:cs typeface="Times New Roman" panose="02020603050405020304"/>
              </a:rPr>
              <a:t> </a:t>
            </a:r>
            <a:r>
              <a:rPr sz="1250" b="1" dirty="0">
                <a:latin typeface="Times New Roman" panose="02020603050405020304"/>
                <a:cs typeface="Times New Roman" panose="02020603050405020304"/>
              </a:rPr>
              <a:t>Nuraini- 19208077</a:t>
            </a:r>
            <a:endParaRPr sz="1250">
              <a:latin typeface="Times New Roman" panose="02020603050405020304"/>
              <a:cs typeface="Times New Roman" panose="02020603050405020304"/>
            </a:endParaRPr>
          </a:p>
          <a:p>
            <a:pPr marL="2277110" marR="2331720" algn="ctr">
              <a:lnSpc>
                <a:spcPct val="101000"/>
              </a:lnSpc>
              <a:spcBef>
                <a:spcPts val="5"/>
              </a:spcBef>
            </a:pPr>
            <a:r>
              <a:rPr sz="1250" spc="5" dirty="0">
                <a:latin typeface="Times New Roman" panose="02020603050405020304"/>
                <a:cs typeface="Times New Roman" panose="02020603050405020304"/>
              </a:rPr>
              <a:t>Program</a:t>
            </a:r>
            <a:r>
              <a:rPr sz="1250" spc="15" dirty="0">
                <a:latin typeface="Times New Roman" panose="02020603050405020304"/>
                <a:cs typeface="Times New Roman" panose="02020603050405020304"/>
              </a:rPr>
              <a:t> </a:t>
            </a:r>
            <a:r>
              <a:rPr sz="1250" dirty="0">
                <a:latin typeface="Times New Roman" panose="02020603050405020304"/>
                <a:cs typeface="Times New Roman" panose="02020603050405020304"/>
              </a:rPr>
              <a:t>Studi</a:t>
            </a:r>
            <a:r>
              <a:rPr sz="1250" spc="10" dirty="0">
                <a:latin typeface="Times New Roman" panose="02020603050405020304"/>
                <a:cs typeface="Times New Roman" panose="02020603050405020304"/>
              </a:rPr>
              <a:t> </a:t>
            </a:r>
            <a:r>
              <a:rPr sz="1250" dirty="0">
                <a:latin typeface="Times New Roman" panose="02020603050405020304"/>
                <a:cs typeface="Times New Roman" panose="02020603050405020304"/>
              </a:rPr>
              <a:t>Diploma</a:t>
            </a:r>
            <a:r>
              <a:rPr sz="1250" spc="25" dirty="0">
                <a:latin typeface="Times New Roman" panose="02020603050405020304"/>
                <a:cs typeface="Times New Roman" panose="02020603050405020304"/>
              </a:rPr>
              <a:t> </a:t>
            </a:r>
            <a:r>
              <a:rPr sz="1250" dirty="0">
                <a:latin typeface="Times New Roman" panose="02020603050405020304"/>
                <a:cs typeface="Times New Roman" panose="02020603050405020304"/>
              </a:rPr>
              <a:t>III</a:t>
            </a:r>
            <a:r>
              <a:rPr sz="1250" spc="15" dirty="0">
                <a:latin typeface="Times New Roman" panose="02020603050405020304"/>
                <a:cs typeface="Times New Roman" panose="02020603050405020304"/>
              </a:rPr>
              <a:t> </a:t>
            </a:r>
            <a:r>
              <a:rPr sz="1250" dirty="0">
                <a:latin typeface="Times New Roman" panose="02020603050405020304"/>
                <a:cs typeface="Times New Roman" panose="02020603050405020304"/>
              </a:rPr>
              <a:t>Farmasi</a:t>
            </a:r>
            <a:r>
              <a:rPr sz="1250" spc="-45" dirty="0">
                <a:latin typeface="Times New Roman" panose="02020603050405020304"/>
                <a:cs typeface="Times New Roman" panose="02020603050405020304"/>
              </a:rPr>
              <a:t> </a:t>
            </a:r>
            <a:r>
              <a:rPr sz="1250" dirty="0">
                <a:latin typeface="Times New Roman" panose="02020603050405020304"/>
                <a:cs typeface="Times New Roman" panose="02020603050405020304"/>
              </a:rPr>
              <a:t>Akademi</a:t>
            </a:r>
            <a:r>
              <a:rPr sz="1250" spc="30" dirty="0">
                <a:latin typeface="Times New Roman" panose="02020603050405020304"/>
                <a:cs typeface="Times New Roman" panose="02020603050405020304"/>
              </a:rPr>
              <a:t> </a:t>
            </a:r>
            <a:r>
              <a:rPr sz="1250" dirty="0">
                <a:latin typeface="Times New Roman" panose="02020603050405020304"/>
                <a:cs typeface="Times New Roman" panose="02020603050405020304"/>
              </a:rPr>
              <a:t>Farmasi</a:t>
            </a:r>
            <a:r>
              <a:rPr sz="1250" spc="25" dirty="0">
                <a:latin typeface="Times New Roman" panose="02020603050405020304"/>
                <a:cs typeface="Times New Roman" panose="02020603050405020304"/>
              </a:rPr>
              <a:t> </a:t>
            </a:r>
            <a:r>
              <a:rPr sz="1250" dirty="0">
                <a:latin typeface="Times New Roman" panose="02020603050405020304"/>
                <a:cs typeface="Times New Roman" panose="02020603050405020304"/>
              </a:rPr>
              <a:t>Bumi</a:t>
            </a:r>
            <a:r>
              <a:rPr sz="1250" spc="25" dirty="0">
                <a:latin typeface="Times New Roman" panose="02020603050405020304"/>
                <a:cs typeface="Times New Roman" panose="02020603050405020304"/>
              </a:rPr>
              <a:t> </a:t>
            </a:r>
            <a:r>
              <a:rPr sz="1250" dirty="0">
                <a:latin typeface="Times New Roman" panose="02020603050405020304"/>
                <a:cs typeface="Times New Roman" panose="02020603050405020304"/>
              </a:rPr>
              <a:t>Siliwangi Bandung </a:t>
            </a:r>
            <a:r>
              <a:rPr sz="1250" spc="-295" dirty="0">
                <a:latin typeface="Times New Roman" panose="02020603050405020304"/>
                <a:cs typeface="Times New Roman" panose="02020603050405020304"/>
              </a:rPr>
              <a:t> </a:t>
            </a:r>
            <a:r>
              <a:rPr sz="1250" dirty="0">
                <a:latin typeface="Times New Roman" panose="02020603050405020304"/>
                <a:cs typeface="Times New Roman" panose="02020603050405020304"/>
              </a:rPr>
              <a:t>Jl. Rancabolang</a:t>
            </a:r>
            <a:r>
              <a:rPr sz="1250" spc="5" dirty="0">
                <a:latin typeface="Times New Roman" panose="02020603050405020304"/>
                <a:cs typeface="Times New Roman" panose="02020603050405020304"/>
              </a:rPr>
              <a:t> </a:t>
            </a:r>
            <a:r>
              <a:rPr sz="1250" dirty="0">
                <a:latin typeface="Times New Roman" panose="02020603050405020304"/>
                <a:cs typeface="Times New Roman" panose="02020603050405020304"/>
              </a:rPr>
              <a:t>no. </a:t>
            </a:r>
            <a:r>
              <a:rPr sz="1250" spc="5" dirty="0">
                <a:latin typeface="Times New Roman" panose="02020603050405020304"/>
                <a:cs typeface="Times New Roman" panose="02020603050405020304"/>
              </a:rPr>
              <a:t>104</a:t>
            </a:r>
            <a:r>
              <a:rPr sz="1250" spc="15" dirty="0">
                <a:latin typeface="Times New Roman" panose="02020603050405020304"/>
                <a:cs typeface="Times New Roman" panose="02020603050405020304"/>
              </a:rPr>
              <a:t> </a:t>
            </a:r>
            <a:r>
              <a:rPr sz="1250" dirty="0">
                <a:latin typeface="Times New Roman" panose="02020603050405020304"/>
                <a:cs typeface="Times New Roman" panose="02020603050405020304"/>
              </a:rPr>
              <a:t>Margahayu </a:t>
            </a:r>
            <a:r>
              <a:rPr sz="1250" spc="5" dirty="0">
                <a:latin typeface="Times New Roman" panose="02020603050405020304"/>
                <a:cs typeface="Times New Roman" panose="02020603050405020304"/>
              </a:rPr>
              <a:t>Raya</a:t>
            </a:r>
            <a:r>
              <a:rPr sz="1250" spc="-5" dirty="0">
                <a:latin typeface="Times New Roman" panose="02020603050405020304"/>
                <a:cs typeface="Times New Roman" panose="02020603050405020304"/>
              </a:rPr>
              <a:t> </a:t>
            </a:r>
            <a:r>
              <a:rPr sz="1250" dirty="0">
                <a:latin typeface="Times New Roman" panose="02020603050405020304"/>
                <a:cs typeface="Times New Roman" panose="02020603050405020304"/>
              </a:rPr>
              <a:t>Bandung</a:t>
            </a:r>
            <a:endParaRPr sz="1250">
              <a:latin typeface="Times New Roman" panose="02020603050405020304"/>
              <a:cs typeface="Times New Roman" panose="02020603050405020304"/>
            </a:endParaRPr>
          </a:p>
          <a:p>
            <a:pPr marL="3082290" marR="3140075" indent="284480">
              <a:lnSpc>
                <a:spcPct val="101000"/>
              </a:lnSpc>
            </a:pPr>
            <a:r>
              <a:rPr sz="1250" dirty="0">
                <a:latin typeface="Times New Roman" panose="02020603050405020304"/>
                <a:cs typeface="Times New Roman" panose="02020603050405020304"/>
              </a:rPr>
              <a:t>Email</a:t>
            </a:r>
            <a:r>
              <a:rPr sz="1250" spc="10" dirty="0">
                <a:latin typeface="Times New Roman" panose="02020603050405020304"/>
                <a:cs typeface="Times New Roman" panose="02020603050405020304"/>
              </a:rPr>
              <a:t> </a:t>
            </a:r>
            <a:r>
              <a:rPr sz="1250" dirty="0">
                <a:latin typeface="Times New Roman" panose="02020603050405020304"/>
                <a:cs typeface="Times New Roman" panose="02020603050405020304"/>
              </a:rPr>
              <a:t>korespondensi</a:t>
            </a:r>
            <a:r>
              <a:rPr sz="1250" dirty="0">
                <a:solidFill>
                  <a:srgbClr val="0D0D0D"/>
                </a:solidFill>
                <a:latin typeface="Times New Roman" panose="02020603050405020304"/>
                <a:cs typeface="Times New Roman" panose="02020603050405020304"/>
              </a:rPr>
              <a:t>:</a:t>
            </a:r>
            <a:r>
              <a:rPr sz="1250" spc="15" dirty="0">
                <a:solidFill>
                  <a:srgbClr val="0D0D0D"/>
                </a:solidFill>
                <a:latin typeface="Times New Roman" panose="02020603050405020304"/>
                <a:cs typeface="Times New Roman" panose="02020603050405020304"/>
              </a:rPr>
              <a:t> </a:t>
            </a:r>
            <a:r>
              <a:rPr sz="1250" dirty="0">
                <a:solidFill>
                  <a:srgbClr val="0D0D0D"/>
                </a:solidFill>
                <a:latin typeface="Times New Roman" panose="02020603050405020304"/>
                <a:cs typeface="Times New Roman" panose="02020603050405020304"/>
                <a:hlinkClick r:id="rId6"/>
              </a:rPr>
              <a:t>nurainitia3@gmail.com </a:t>
            </a:r>
            <a:r>
              <a:rPr sz="1250" spc="5" dirty="0">
                <a:solidFill>
                  <a:srgbClr val="0D0D0D"/>
                </a:solidFill>
                <a:latin typeface="Times New Roman" panose="02020603050405020304"/>
                <a:cs typeface="Times New Roman" panose="02020603050405020304"/>
              </a:rPr>
              <a:t> </a:t>
            </a:r>
            <a:r>
              <a:rPr sz="1250" dirty="0">
                <a:latin typeface="Times New Roman" panose="02020603050405020304"/>
                <a:cs typeface="Times New Roman" panose="02020603050405020304"/>
              </a:rPr>
              <a:t>Dosen</a:t>
            </a:r>
            <a:r>
              <a:rPr sz="1250" spc="10" dirty="0">
                <a:latin typeface="Times New Roman" panose="02020603050405020304"/>
                <a:cs typeface="Times New Roman" panose="02020603050405020304"/>
              </a:rPr>
              <a:t> </a:t>
            </a:r>
            <a:r>
              <a:rPr sz="1250" dirty="0">
                <a:latin typeface="Times New Roman" panose="02020603050405020304"/>
                <a:cs typeface="Times New Roman" panose="02020603050405020304"/>
              </a:rPr>
              <a:t>pembimbing</a:t>
            </a:r>
            <a:r>
              <a:rPr sz="1250" spc="30" dirty="0">
                <a:latin typeface="Times New Roman" panose="02020603050405020304"/>
                <a:cs typeface="Times New Roman" panose="02020603050405020304"/>
              </a:rPr>
              <a:t> </a:t>
            </a:r>
            <a:r>
              <a:rPr sz="1250" dirty="0">
                <a:latin typeface="Times New Roman" panose="02020603050405020304"/>
                <a:cs typeface="Times New Roman" panose="02020603050405020304"/>
              </a:rPr>
              <a:t>:</a:t>
            </a:r>
            <a:r>
              <a:rPr sz="1250" spc="5" dirty="0">
                <a:latin typeface="Times New Roman" panose="02020603050405020304"/>
                <a:cs typeface="Times New Roman" panose="02020603050405020304"/>
              </a:rPr>
              <a:t> </a:t>
            </a:r>
            <a:r>
              <a:rPr sz="1250" dirty="0">
                <a:latin typeface="Times New Roman" panose="02020603050405020304"/>
                <a:cs typeface="Times New Roman" panose="02020603050405020304"/>
              </a:rPr>
              <a:t>apt.</a:t>
            </a:r>
            <a:r>
              <a:rPr sz="1250" spc="-50" dirty="0">
                <a:latin typeface="Times New Roman" panose="02020603050405020304"/>
                <a:cs typeface="Times New Roman" panose="02020603050405020304"/>
              </a:rPr>
              <a:t> </a:t>
            </a:r>
            <a:r>
              <a:rPr lang="id-ID" sz="1250" spc="-50" dirty="0">
                <a:latin typeface="Times New Roman" panose="02020603050405020304"/>
                <a:cs typeface="Times New Roman" panose="02020603050405020304"/>
              </a:rPr>
              <a:t>Andi Ika Julianti, H,. M.Si.</a:t>
            </a:r>
            <a:endParaRPr sz="1250">
              <a:latin typeface="Times New Roman" panose="02020603050405020304"/>
              <a:cs typeface="Times New Roman" panose="02020603050405020304"/>
            </a:endParaRPr>
          </a:p>
          <a:p>
            <a:pPr algn="ctr">
              <a:lnSpc>
                <a:spcPct val="100000"/>
              </a:lnSpc>
              <a:spcBef>
                <a:spcPts val="780"/>
              </a:spcBef>
            </a:pPr>
            <a:r>
              <a:rPr sz="1200" b="1" spc="-5" dirty="0">
                <a:latin typeface="Times New Roman" panose="02020603050405020304"/>
                <a:cs typeface="Times New Roman" panose="02020603050405020304"/>
              </a:rPr>
              <a:t>ABSTRAK</a:t>
            </a:r>
            <a:endParaRPr sz="1200">
              <a:latin typeface="Times New Roman" panose="02020603050405020304"/>
              <a:cs typeface="Times New Roman" panose="02020603050405020304"/>
            </a:endParaRPr>
          </a:p>
          <a:p>
            <a:pPr>
              <a:lnSpc>
                <a:spcPct val="100000"/>
              </a:lnSpc>
              <a:spcBef>
                <a:spcPts val="45"/>
              </a:spcBef>
            </a:pPr>
            <a:endParaRPr sz="1200">
              <a:latin typeface="Times New Roman" panose="02020603050405020304"/>
              <a:cs typeface="Times New Roman" panose="02020603050405020304"/>
            </a:endParaRPr>
          </a:p>
          <a:p>
            <a:pPr marL="12700" marR="5080" algn="just">
              <a:lnSpc>
                <a:spcPct val="102000"/>
              </a:lnSpc>
            </a:pPr>
            <a:r>
              <a:rPr sz="1300" spc="10" dirty="0">
                <a:latin typeface="Times New Roman" panose="02020603050405020304"/>
                <a:cs typeface="Times New Roman" panose="02020603050405020304"/>
              </a:rPr>
              <a:t>Hipertensi merupakan salah </a:t>
            </a:r>
            <a:r>
              <a:rPr sz="1300" spc="5" dirty="0">
                <a:latin typeface="Times New Roman" panose="02020603050405020304"/>
                <a:cs typeface="Times New Roman" panose="02020603050405020304"/>
              </a:rPr>
              <a:t>satu faktor </a:t>
            </a:r>
            <a:r>
              <a:rPr sz="1300" spc="10" dirty="0">
                <a:latin typeface="Times New Roman" panose="02020603050405020304"/>
                <a:cs typeface="Times New Roman" panose="02020603050405020304"/>
              </a:rPr>
              <a:t>pemicu </a:t>
            </a:r>
            <a:r>
              <a:rPr sz="1300" spc="5" dirty="0">
                <a:latin typeface="Times New Roman" panose="02020603050405020304"/>
                <a:cs typeface="Times New Roman" panose="02020603050405020304"/>
              </a:rPr>
              <a:t>terjadinya </a:t>
            </a:r>
            <a:r>
              <a:rPr sz="1300" spc="10" dirty="0">
                <a:latin typeface="Times New Roman" panose="02020603050405020304"/>
                <a:cs typeface="Times New Roman" panose="02020603050405020304"/>
              </a:rPr>
              <a:t>penyakit </a:t>
            </a:r>
            <a:r>
              <a:rPr sz="1300" spc="5" dirty="0">
                <a:latin typeface="Times New Roman" panose="02020603050405020304"/>
                <a:cs typeface="Times New Roman" panose="02020603050405020304"/>
              </a:rPr>
              <a:t>ginjal </a:t>
            </a:r>
            <a:r>
              <a:rPr sz="1300" spc="10" dirty="0">
                <a:latin typeface="Times New Roman" panose="02020603050405020304"/>
                <a:cs typeface="Times New Roman" panose="02020603050405020304"/>
              </a:rPr>
              <a:t>kronik. Hal </a:t>
            </a:r>
            <a:r>
              <a:rPr sz="1300" spc="5" dirty="0">
                <a:latin typeface="Times New Roman" panose="02020603050405020304"/>
                <a:cs typeface="Times New Roman" panose="02020603050405020304"/>
              </a:rPr>
              <a:t>ini </a:t>
            </a:r>
            <a:r>
              <a:rPr sz="1300" spc="10" dirty="0">
                <a:latin typeface="Times New Roman" panose="02020603050405020304"/>
                <a:cs typeface="Times New Roman" panose="02020603050405020304"/>
              </a:rPr>
              <a:t>disebabkan oleh kerusakan pembuluh darah </a:t>
            </a:r>
            <a:r>
              <a:rPr sz="1300" spc="15" dirty="0">
                <a:latin typeface="Times New Roman" panose="02020603050405020304"/>
                <a:cs typeface="Times New Roman" panose="02020603050405020304"/>
              </a:rPr>
              <a:t>dalam </a:t>
            </a:r>
            <a:r>
              <a:rPr sz="1300" spc="20" dirty="0">
                <a:latin typeface="Times New Roman" panose="02020603050405020304"/>
                <a:cs typeface="Times New Roman" panose="02020603050405020304"/>
              </a:rPr>
              <a:t> </a:t>
            </a:r>
            <a:r>
              <a:rPr sz="1300" spc="10" dirty="0">
                <a:latin typeface="Times New Roman" panose="02020603050405020304"/>
                <a:cs typeface="Times New Roman" panose="02020603050405020304"/>
              </a:rPr>
              <a:t>ginjal sehingga </a:t>
            </a:r>
            <a:r>
              <a:rPr sz="1300" spc="5" dirty="0">
                <a:latin typeface="Times New Roman" panose="02020603050405020304"/>
                <a:cs typeface="Times New Roman" panose="02020603050405020304"/>
              </a:rPr>
              <a:t>terjadi </a:t>
            </a:r>
            <a:r>
              <a:rPr sz="1300" spc="10" dirty="0">
                <a:latin typeface="Times New Roman" panose="02020603050405020304"/>
                <a:cs typeface="Times New Roman" panose="02020603050405020304"/>
              </a:rPr>
              <a:t>penurunan kemampuan fungsi ginjal untuk </a:t>
            </a:r>
            <a:r>
              <a:rPr sz="1300" spc="5" dirty="0">
                <a:latin typeface="Times New Roman" panose="02020603050405020304"/>
                <a:cs typeface="Times New Roman" panose="02020603050405020304"/>
              </a:rPr>
              <a:t>memfiltrasi </a:t>
            </a:r>
            <a:r>
              <a:rPr sz="1300" spc="10" dirty="0">
                <a:latin typeface="Times New Roman" panose="02020603050405020304"/>
                <a:cs typeface="Times New Roman" panose="02020603050405020304"/>
              </a:rPr>
              <a:t>darah dengan baik. </a:t>
            </a:r>
            <a:r>
              <a:rPr sz="1300" spc="5" dirty="0">
                <a:latin typeface="Times New Roman" panose="02020603050405020304"/>
                <a:cs typeface="Times New Roman" panose="02020603050405020304"/>
              </a:rPr>
              <a:t>Penelitian ini </a:t>
            </a:r>
            <a:r>
              <a:rPr sz="1300" spc="10" dirty="0">
                <a:latin typeface="Times New Roman" panose="02020603050405020304"/>
                <a:cs typeface="Times New Roman" panose="02020603050405020304"/>
              </a:rPr>
              <a:t>bertujuan untuk mengetahui </a:t>
            </a:r>
            <a:r>
              <a:rPr sz="1300" spc="15" dirty="0">
                <a:latin typeface="Times New Roman" panose="02020603050405020304"/>
                <a:cs typeface="Times New Roman" panose="02020603050405020304"/>
              </a:rPr>
              <a:t> </a:t>
            </a:r>
            <a:r>
              <a:rPr sz="1300" spc="10" dirty="0">
                <a:latin typeface="Times New Roman" panose="02020603050405020304"/>
                <a:cs typeface="Times New Roman" panose="02020603050405020304"/>
              </a:rPr>
              <a:t>persentase kejadian </a:t>
            </a:r>
            <a:r>
              <a:rPr sz="1300" spc="5" dirty="0">
                <a:latin typeface="Times New Roman" panose="02020603050405020304"/>
                <a:cs typeface="Times New Roman" panose="02020603050405020304"/>
              </a:rPr>
              <a:t>inetaksi </a:t>
            </a:r>
            <a:r>
              <a:rPr sz="1300" spc="10" dirty="0">
                <a:latin typeface="Times New Roman" panose="02020603050405020304"/>
                <a:cs typeface="Times New Roman" panose="02020603050405020304"/>
              </a:rPr>
              <a:t>obat </a:t>
            </a:r>
            <a:r>
              <a:rPr sz="1300" spc="5" dirty="0">
                <a:latin typeface="Times New Roman" panose="02020603050405020304"/>
                <a:cs typeface="Times New Roman" panose="02020603050405020304"/>
              </a:rPr>
              <a:t>antihipertensi </a:t>
            </a:r>
            <a:r>
              <a:rPr sz="1300" spc="10" dirty="0">
                <a:latin typeface="Times New Roman" panose="02020603050405020304"/>
                <a:cs typeface="Times New Roman" panose="02020603050405020304"/>
              </a:rPr>
              <a:t>dengan obat </a:t>
            </a:r>
            <a:r>
              <a:rPr sz="1300" spc="5" dirty="0">
                <a:latin typeface="Times New Roman" panose="02020603050405020304"/>
                <a:cs typeface="Times New Roman" panose="02020603050405020304"/>
              </a:rPr>
              <a:t>antihipertensi </a:t>
            </a:r>
            <a:r>
              <a:rPr sz="1300" spc="10" dirty="0">
                <a:latin typeface="Times New Roman" panose="02020603050405020304"/>
                <a:cs typeface="Times New Roman" panose="02020603050405020304"/>
              </a:rPr>
              <a:t>golongan lainnya di unit </a:t>
            </a:r>
            <a:r>
              <a:rPr sz="1300" spc="15" dirty="0">
                <a:latin typeface="Times New Roman" panose="02020603050405020304"/>
                <a:cs typeface="Times New Roman" panose="02020603050405020304"/>
              </a:rPr>
              <a:t>rawat </a:t>
            </a:r>
            <a:r>
              <a:rPr sz="1300" spc="5" dirty="0">
                <a:latin typeface="Times New Roman" panose="02020603050405020304"/>
                <a:cs typeface="Times New Roman" panose="02020603050405020304"/>
              </a:rPr>
              <a:t>jalan </a:t>
            </a:r>
            <a:r>
              <a:rPr sz="1300" spc="10" dirty="0">
                <a:latin typeface="Times New Roman" panose="02020603050405020304"/>
                <a:cs typeface="Times New Roman" panose="02020603050405020304"/>
              </a:rPr>
              <a:t>salah </a:t>
            </a:r>
            <a:r>
              <a:rPr sz="1300" spc="5" dirty="0">
                <a:latin typeface="Times New Roman" panose="02020603050405020304"/>
                <a:cs typeface="Times New Roman" panose="02020603050405020304"/>
              </a:rPr>
              <a:t>satu </a:t>
            </a:r>
            <a:r>
              <a:rPr sz="1300" spc="10" dirty="0">
                <a:latin typeface="Times New Roman" panose="02020603050405020304"/>
                <a:cs typeface="Times New Roman" panose="02020603050405020304"/>
              </a:rPr>
              <a:t>rumah sakit swasta </a:t>
            </a:r>
            <a:r>
              <a:rPr sz="1300" spc="15" dirty="0">
                <a:latin typeface="Times New Roman" panose="02020603050405020304"/>
                <a:cs typeface="Times New Roman" panose="02020603050405020304"/>
              </a:rPr>
              <a:t> </a:t>
            </a:r>
            <a:r>
              <a:rPr sz="1300" spc="10" dirty="0">
                <a:latin typeface="Times New Roman" panose="02020603050405020304"/>
                <a:cs typeface="Times New Roman" panose="02020603050405020304"/>
              </a:rPr>
              <a:t>kota Bandung. </a:t>
            </a:r>
            <a:r>
              <a:rPr sz="1300" spc="5" dirty="0">
                <a:latin typeface="Times New Roman" panose="02020603050405020304"/>
                <a:cs typeface="Times New Roman" panose="02020603050405020304"/>
              </a:rPr>
              <a:t>Penelitian ini </a:t>
            </a:r>
            <a:r>
              <a:rPr sz="1300" spc="10" dirty="0">
                <a:latin typeface="Times New Roman" panose="02020603050405020304"/>
                <a:cs typeface="Times New Roman" panose="02020603050405020304"/>
              </a:rPr>
              <a:t>merupakan </a:t>
            </a:r>
            <a:r>
              <a:rPr sz="1300" spc="5" dirty="0">
                <a:latin typeface="Times New Roman" panose="02020603050405020304"/>
                <a:cs typeface="Times New Roman" panose="02020603050405020304"/>
              </a:rPr>
              <a:t>jenis penelitian </a:t>
            </a:r>
            <a:r>
              <a:rPr sz="1300" spc="10" dirty="0">
                <a:latin typeface="Times New Roman" panose="02020603050405020304"/>
                <a:cs typeface="Times New Roman" panose="02020603050405020304"/>
              </a:rPr>
              <a:t>observasional non-eksperimental </a:t>
            </a:r>
            <a:r>
              <a:rPr sz="1300" spc="15" dirty="0">
                <a:latin typeface="Times New Roman" panose="02020603050405020304"/>
                <a:cs typeface="Times New Roman" panose="02020603050405020304"/>
              </a:rPr>
              <a:t>dalam </a:t>
            </a:r>
            <a:r>
              <a:rPr sz="1300" spc="10" dirty="0">
                <a:latin typeface="Times New Roman" panose="02020603050405020304"/>
                <a:cs typeface="Times New Roman" panose="02020603050405020304"/>
              </a:rPr>
              <a:t>rancangan </a:t>
            </a:r>
            <a:r>
              <a:rPr sz="1300" spc="5" dirty="0">
                <a:latin typeface="Times New Roman" panose="02020603050405020304"/>
                <a:cs typeface="Times New Roman" panose="02020603050405020304"/>
              </a:rPr>
              <a:t>deskriptif kuantitatif </a:t>
            </a:r>
            <a:r>
              <a:rPr sz="1300" spc="15" dirty="0">
                <a:latin typeface="Times New Roman" panose="02020603050405020304"/>
                <a:cs typeface="Times New Roman" panose="02020603050405020304"/>
              </a:rPr>
              <a:t>yang </a:t>
            </a:r>
            <a:r>
              <a:rPr sz="1300" spc="5" dirty="0">
                <a:latin typeface="Times New Roman" panose="02020603050405020304"/>
                <a:cs typeface="Times New Roman" panose="02020603050405020304"/>
              </a:rPr>
              <a:t>bersifat </a:t>
            </a:r>
            <a:r>
              <a:rPr sz="1300" spc="10" dirty="0">
                <a:latin typeface="Times New Roman" panose="02020603050405020304"/>
                <a:cs typeface="Times New Roman" panose="02020603050405020304"/>
              </a:rPr>
              <a:t> </a:t>
            </a:r>
            <a:r>
              <a:rPr sz="1300" spc="5" dirty="0">
                <a:latin typeface="Times New Roman" panose="02020603050405020304"/>
                <a:cs typeface="Times New Roman" panose="02020603050405020304"/>
              </a:rPr>
              <a:t>retrospektif </a:t>
            </a:r>
            <a:r>
              <a:rPr sz="1300" spc="10" dirty="0">
                <a:latin typeface="Times New Roman" panose="02020603050405020304"/>
                <a:cs typeface="Times New Roman" panose="02020603050405020304"/>
              </a:rPr>
              <a:t>yaitu dimana pengumpulan data diambil </a:t>
            </a:r>
            <a:r>
              <a:rPr sz="1300" spc="5" dirty="0">
                <a:latin typeface="Times New Roman" panose="02020603050405020304"/>
                <a:cs typeface="Times New Roman" panose="02020603050405020304"/>
              </a:rPr>
              <a:t>dari </a:t>
            </a:r>
            <a:r>
              <a:rPr sz="1300" spc="10" dirty="0">
                <a:latin typeface="Times New Roman" panose="02020603050405020304"/>
                <a:cs typeface="Times New Roman" panose="02020603050405020304"/>
              </a:rPr>
              <a:t>data periode Juni - November 2021. </a:t>
            </a:r>
            <a:r>
              <a:rPr sz="1300" spc="-5" dirty="0">
                <a:latin typeface="Times New Roman" panose="02020603050405020304"/>
                <a:cs typeface="Times New Roman" panose="02020603050405020304"/>
              </a:rPr>
              <a:t>Teknik </a:t>
            </a:r>
            <a:r>
              <a:rPr sz="1300" spc="10" dirty="0">
                <a:latin typeface="Times New Roman" panose="02020603050405020304"/>
                <a:cs typeface="Times New Roman" panose="02020603050405020304"/>
              </a:rPr>
              <a:t>pengambilan sampel diambil </a:t>
            </a:r>
            <a:r>
              <a:rPr sz="1300" spc="5" dirty="0">
                <a:latin typeface="Times New Roman" panose="02020603050405020304"/>
                <a:cs typeface="Times New Roman" panose="02020603050405020304"/>
              </a:rPr>
              <a:t>dari </a:t>
            </a:r>
            <a:r>
              <a:rPr sz="1300" spc="10" dirty="0">
                <a:latin typeface="Times New Roman" panose="02020603050405020304"/>
                <a:cs typeface="Times New Roman" panose="02020603050405020304"/>
              </a:rPr>
              <a:t>data </a:t>
            </a:r>
            <a:r>
              <a:rPr sz="1300" spc="15" dirty="0">
                <a:latin typeface="Times New Roman" panose="02020603050405020304"/>
                <a:cs typeface="Times New Roman" panose="02020603050405020304"/>
              </a:rPr>
              <a:t> </a:t>
            </a:r>
            <a:r>
              <a:rPr sz="1300" spc="10" dirty="0">
                <a:latin typeface="Times New Roman" panose="02020603050405020304"/>
                <a:cs typeface="Times New Roman" panose="02020603050405020304"/>
              </a:rPr>
              <a:t>rekam medis pasien sesuai </a:t>
            </a:r>
            <a:r>
              <a:rPr sz="1300" spc="5" dirty="0">
                <a:latin typeface="Times New Roman" panose="02020603050405020304"/>
                <a:cs typeface="Times New Roman" panose="02020603050405020304"/>
              </a:rPr>
              <a:t>kriteria inklusi, </a:t>
            </a:r>
            <a:r>
              <a:rPr sz="1300" spc="10" dirty="0">
                <a:latin typeface="Times New Roman" panose="02020603050405020304"/>
                <a:cs typeface="Times New Roman" panose="02020603050405020304"/>
              </a:rPr>
              <a:t>sampel yang didapatkan sebanyak </a:t>
            </a:r>
            <a:r>
              <a:rPr sz="1300" spc="15" dirty="0">
                <a:latin typeface="Times New Roman" panose="02020603050405020304"/>
                <a:cs typeface="Times New Roman" panose="02020603050405020304"/>
              </a:rPr>
              <a:t>136 </a:t>
            </a:r>
            <a:r>
              <a:rPr sz="1300" spc="10" dirty="0">
                <a:latin typeface="Times New Roman" panose="02020603050405020304"/>
                <a:cs typeface="Times New Roman" panose="02020603050405020304"/>
              </a:rPr>
              <a:t>rekam medis pasien. Hasil </a:t>
            </a:r>
            <a:r>
              <a:rPr sz="1300" spc="5" dirty="0">
                <a:latin typeface="Times New Roman" panose="02020603050405020304"/>
                <a:cs typeface="Times New Roman" panose="02020603050405020304"/>
              </a:rPr>
              <a:t>dari penelitian ini </a:t>
            </a:r>
            <a:r>
              <a:rPr sz="1300" spc="10" dirty="0">
                <a:latin typeface="Times New Roman" panose="02020603050405020304"/>
                <a:cs typeface="Times New Roman" panose="02020603050405020304"/>
              </a:rPr>
              <a:t>menunjukan </a:t>
            </a:r>
            <a:r>
              <a:rPr sz="1300" spc="15" dirty="0">
                <a:latin typeface="Times New Roman" panose="02020603050405020304"/>
                <a:cs typeface="Times New Roman" panose="02020603050405020304"/>
              </a:rPr>
              <a:t> bahwa </a:t>
            </a:r>
            <a:r>
              <a:rPr sz="1300" spc="10" dirty="0">
                <a:latin typeface="Times New Roman" panose="02020603050405020304"/>
                <a:cs typeface="Times New Roman" panose="02020603050405020304"/>
              </a:rPr>
              <a:t>penggunaan obat </a:t>
            </a:r>
            <a:r>
              <a:rPr sz="1300" spc="5" dirty="0">
                <a:latin typeface="Times New Roman" panose="02020603050405020304"/>
                <a:cs typeface="Times New Roman" panose="02020603050405020304"/>
              </a:rPr>
              <a:t>antihipertensi </a:t>
            </a:r>
            <a:r>
              <a:rPr sz="1300" spc="10" dirty="0">
                <a:latin typeface="Times New Roman" panose="02020603050405020304"/>
                <a:cs typeface="Times New Roman" panose="02020603050405020304"/>
              </a:rPr>
              <a:t>yang paling banyak digunakan pada </a:t>
            </a:r>
            <a:r>
              <a:rPr sz="1300" spc="5" dirty="0">
                <a:latin typeface="Times New Roman" panose="02020603050405020304"/>
                <a:cs typeface="Times New Roman" panose="02020603050405020304"/>
              </a:rPr>
              <a:t>terapi </a:t>
            </a:r>
            <a:r>
              <a:rPr sz="1300" spc="10" dirty="0">
                <a:latin typeface="Times New Roman" panose="02020603050405020304"/>
                <a:cs typeface="Times New Roman" panose="02020603050405020304"/>
              </a:rPr>
              <a:t>kombinasi adalah obat golongan Antagonis Kalsium dengan </a:t>
            </a:r>
            <a:r>
              <a:rPr sz="1300" spc="15" dirty="0">
                <a:latin typeface="Times New Roman" panose="02020603050405020304"/>
                <a:cs typeface="Times New Roman" panose="02020603050405020304"/>
              </a:rPr>
              <a:t> </a:t>
            </a:r>
            <a:r>
              <a:rPr sz="1300" spc="10" dirty="0">
                <a:latin typeface="Times New Roman" panose="02020603050405020304"/>
                <a:cs typeface="Times New Roman" panose="02020603050405020304"/>
              </a:rPr>
              <a:t>golongan</a:t>
            </a:r>
            <a:r>
              <a:rPr sz="1300" spc="15" dirty="0">
                <a:latin typeface="Times New Roman" panose="02020603050405020304"/>
                <a:cs typeface="Times New Roman" panose="02020603050405020304"/>
              </a:rPr>
              <a:t> </a:t>
            </a:r>
            <a:r>
              <a:rPr sz="1300" spc="10" dirty="0">
                <a:latin typeface="Times New Roman" panose="02020603050405020304"/>
                <a:cs typeface="Times New Roman" panose="02020603050405020304"/>
              </a:rPr>
              <a:t>Beta</a:t>
            </a:r>
            <a:r>
              <a:rPr sz="1300" spc="15" dirty="0">
                <a:latin typeface="Times New Roman" panose="02020603050405020304"/>
                <a:cs typeface="Times New Roman" panose="02020603050405020304"/>
              </a:rPr>
              <a:t> </a:t>
            </a:r>
            <a:r>
              <a:rPr sz="1300" spc="10" dirty="0">
                <a:latin typeface="Times New Roman" panose="02020603050405020304"/>
                <a:cs typeface="Times New Roman" panose="02020603050405020304"/>
              </a:rPr>
              <a:t>Blocker</a:t>
            </a:r>
            <a:r>
              <a:rPr sz="1300" i="1" spc="10" dirty="0">
                <a:latin typeface="Times New Roman" panose="02020603050405020304"/>
                <a:cs typeface="Times New Roman" panose="02020603050405020304"/>
              </a:rPr>
              <a:t>,</a:t>
            </a:r>
            <a:r>
              <a:rPr sz="1300" i="1" spc="15" dirty="0">
                <a:latin typeface="Times New Roman" panose="02020603050405020304"/>
                <a:cs typeface="Times New Roman" panose="02020603050405020304"/>
              </a:rPr>
              <a:t> </a:t>
            </a:r>
            <a:r>
              <a:rPr sz="1300" spc="5" dirty="0">
                <a:latin typeface="Times New Roman" panose="02020603050405020304"/>
                <a:cs typeface="Times New Roman" panose="02020603050405020304"/>
              </a:rPr>
              <a:t>yaitu</a:t>
            </a:r>
            <a:r>
              <a:rPr sz="1300" spc="10" dirty="0">
                <a:latin typeface="Times New Roman" panose="02020603050405020304"/>
                <a:cs typeface="Times New Roman" panose="02020603050405020304"/>
              </a:rPr>
              <a:t> pemakaian</a:t>
            </a:r>
            <a:r>
              <a:rPr sz="1300" spc="15" dirty="0">
                <a:latin typeface="Times New Roman" panose="02020603050405020304"/>
                <a:cs typeface="Times New Roman" panose="02020603050405020304"/>
              </a:rPr>
              <a:t> </a:t>
            </a:r>
            <a:r>
              <a:rPr sz="1300" spc="10" dirty="0">
                <a:latin typeface="Times New Roman" panose="02020603050405020304"/>
                <a:cs typeface="Times New Roman" panose="02020603050405020304"/>
              </a:rPr>
              <a:t>obat</a:t>
            </a:r>
            <a:r>
              <a:rPr sz="1300" spc="15" dirty="0">
                <a:latin typeface="Times New Roman" panose="02020603050405020304"/>
                <a:cs typeface="Times New Roman" panose="02020603050405020304"/>
              </a:rPr>
              <a:t> </a:t>
            </a:r>
            <a:r>
              <a:rPr sz="1300" spc="10" dirty="0">
                <a:latin typeface="Times New Roman" panose="02020603050405020304"/>
                <a:cs typeface="Times New Roman" panose="02020603050405020304"/>
              </a:rPr>
              <a:t>Amlodipin</a:t>
            </a:r>
            <a:r>
              <a:rPr sz="1300" spc="15" dirty="0">
                <a:latin typeface="Times New Roman" panose="02020603050405020304"/>
                <a:cs typeface="Times New Roman" panose="02020603050405020304"/>
              </a:rPr>
              <a:t> dan</a:t>
            </a:r>
            <a:r>
              <a:rPr sz="1300" spc="20" dirty="0">
                <a:latin typeface="Times New Roman" panose="02020603050405020304"/>
                <a:cs typeface="Times New Roman" panose="02020603050405020304"/>
              </a:rPr>
              <a:t> </a:t>
            </a:r>
            <a:r>
              <a:rPr sz="1300" spc="10" dirty="0">
                <a:latin typeface="Times New Roman" panose="02020603050405020304"/>
                <a:cs typeface="Times New Roman" panose="02020603050405020304"/>
              </a:rPr>
              <a:t>Bisoprolol</a:t>
            </a:r>
            <a:r>
              <a:rPr sz="1300" spc="15" dirty="0">
                <a:latin typeface="Times New Roman" panose="02020603050405020304"/>
                <a:cs typeface="Times New Roman" panose="02020603050405020304"/>
              </a:rPr>
              <a:t> </a:t>
            </a:r>
            <a:r>
              <a:rPr sz="1300" spc="10" dirty="0">
                <a:latin typeface="Times New Roman" panose="02020603050405020304"/>
                <a:cs typeface="Times New Roman" panose="02020603050405020304"/>
              </a:rPr>
              <a:t>sebanyak</a:t>
            </a:r>
            <a:r>
              <a:rPr sz="1300" spc="15" dirty="0">
                <a:latin typeface="Times New Roman" panose="02020603050405020304"/>
                <a:cs typeface="Times New Roman" panose="02020603050405020304"/>
              </a:rPr>
              <a:t> </a:t>
            </a:r>
            <a:r>
              <a:rPr sz="1300" spc="10" dirty="0">
                <a:latin typeface="Times New Roman" panose="02020603050405020304"/>
                <a:cs typeface="Times New Roman" panose="02020603050405020304"/>
              </a:rPr>
              <a:t>24,26</a:t>
            </a:r>
            <a:r>
              <a:rPr sz="1300" spc="15" dirty="0">
                <a:latin typeface="Times New Roman" panose="02020603050405020304"/>
                <a:cs typeface="Times New Roman" panose="02020603050405020304"/>
              </a:rPr>
              <a:t> %.</a:t>
            </a:r>
            <a:r>
              <a:rPr sz="1300" spc="20" dirty="0">
                <a:latin typeface="Times New Roman" panose="02020603050405020304"/>
                <a:cs typeface="Times New Roman" panose="02020603050405020304"/>
              </a:rPr>
              <a:t> </a:t>
            </a:r>
            <a:r>
              <a:rPr sz="1300" spc="5" dirty="0">
                <a:latin typeface="Times New Roman" panose="02020603050405020304"/>
                <a:cs typeface="Times New Roman" panose="02020603050405020304"/>
              </a:rPr>
              <a:t>Interaksi</a:t>
            </a:r>
            <a:r>
              <a:rPr sz="1300" spc="10" dirty="0">
                <a:latin typeface="Times New Roman" panose="02020603050405020304"/>
                <a:cs typeface="Times New Roman" panose="02020603050405020304"/>
              </a:rPr>
              <a:t> pada</a:t>
            </a:r>
            <a:r>
              <a:rPr sz="1300" spc="15" dirty="0">
                <a:latin typeface="Times New Roman" panose="02020603050405020304"/>
                <a:cs typeface="Times New Roman" panose="02020603050405020304"/>
              </a:rPr>
              <a:t> </a:t>
            </a:r>
            <a:r>
              <a:rPr sz="1300" spc="10" dirty="0">
                <a:latin typeface="Times New Roman" panose="02020603050405020304"/>
                <a:cs typeface="Times New Roman" panose="02020603050405020304"/>
              </a:rPr>
              <a:t>obat</a:t>
            </a:r>
            <a:r>
              <a:rPr sz="1300" spc="15" dirty="0">
                <a:latin typeface="Times New Roman" panose="02020603050405020304"/>
                <a:cs typeface="Times New Roman" panose="02020603050405020304"/>
              </a:rPr>
              <a:t> </a:t>
            </a:r>
            <a:r>
              <a:rPr sz="1300" spc="5" dirty="0">
                <a:latin typeface="Times New Roman" panose="02020603050405020304"/>
                <a:cs typeface="Times New Roman" panose="02020603050405020304"/>
              </a:rPr>
              <a:t>antihipertensi</a:t>
            </a:r>
            <a:r>
              <a:rPr sz="1300" spc="10" dirty="0">
                <a:latin typeface="Times New Roman" panose="02020603050405020304"/>
                <a:cs typeface="Times New Roman" panose="02020603050405020304"/>
              </a:rPr>
              <a:t> dengan </a:t>
            </a:r>
            <a:r>
              <a:rPr sz="1300" spc="15" dirty="0">
                <a:latin typeface="Times New Roman" panose="02020603050405020304"/>
                <a:cs typeface="Times New Roman" panose="02020603050405020304"/>
              </a:rPr>
              <a:t> </a:t>
            </a:r>
            <a:r>
              <a:rPr sz="1300" spc="5" dirty="0">
                <a:latin typeface="Times New Roman" panose="02020603050405020304"/>
                <a:cs typeface="Times New Roman" panose="02020603050405020304"/>
              </a:rPr>
              <a:t>antihipertensi lain </a:t>
            </a:r>
            <a:r>
              <a:rPr sz="1300" spc="10" dirty="0">
                <a:latin typeface="Times New Roman" panose="02020603050405020304"/>
                <a:cs typeface="Times New Roman" panose="02020603050405020304"/>
              </a:rPr>
              <a:t>terdapat 136 kasus dengan </a:t>
            </a:r>
            <a:r>
              <a:rPr sz="1300" spc="5" dirty="0">
                <a:latin typeface="Times New Roman" panose="02020603050405020304"/>
                <a:cs typeface="Times New Roman" panose="02020603050405020304"/>
              </a:rPr>
              <a:t>nilai persentase </a:t>
            </a:r>
            <a:r>
              <a:rPr sz="1300" spc="10" dirty="0">
                <a:latin typeface="Times New Roman" panose="02020603050405020304"/>
                <a:cs typeface="Times New Roman" panose="02020603050405020304"/>
              </a:rPr>
              <a:t>paling banyak pada </a:t>
            </a:r>
            <a:r>
              <a:rPr sz="1300" spc="5" dirty="0">
                <a:latin typeface="Times New Roman" panose="02020603050405020304"/>
                <a:cs typeface="Times New Roman" panose="02020603050405020304"/>
              </a:rPr>
              <a:t>tingkat </a:t>
            </a:r>
            <a:r>
              <a:rPr sz="1300" spc="10" dirty="0">
                <a:latin typeface="Times New Roman" panose="02020603050405020304"/>
                <a:cs typeface="Times New Roman" panose="02020603050405020304"/>
              </a:rPr>
              <a:t>keparahan moderate sebanyak 103 kasus (75,74 %), </a:t>
            </a:r>
            <a:r>
              <a:rPr sz="1300" spc="15" dirty="0">
                <a:latin typeface="Times New Roman" panose="02020603050405020304"/>
                <a:cs typeface="Times New Roman" panose="02020603050405020304"/>
              </a:rPr>
              <a:t> </a:t>
            </a:r>
            <a:r>
              <a:rPr sz="1300" spc="10" dirty="0">
                <a:latin typeface="Times New Roman" panose="02020603050405020304"/>
                <a:cs typeface="Times New Roman" panose="02020603050405020304"/>
              </a:rPr>
              <a:t>minor 24 kasus (19,12 </a:t>
            </a:r>
            <a:r>
              <a:rPr sz="1300" spc="15" dirty="0">
                <a:latin typeface="Times New Roman" panose="02020603050405020304"/>
                <a:cs typeface="Times New Roman" panose="02020603050405020304"/>
              </a:rPr>
              <a:t>%) </a:t>
            </a:r>
            <a:r>
              <a:rPr sz="1300" spc="10" dirty="0">
                <a:latin typeface="Times New Roman" panose="02020603050405020304"/>
                <a:cs typeface="Times New Roman" panose="02020603050405020304"/>
              </a:rPr>
              <a:t>dan </a:t>
            </a:r>
            <a:r>
              <a:rPr sz="1300" spc="5" dirty="0">
                <a:latin typeface="Times New Roman" panose="02020603050405020304"/>
                <a:cs typeface="Times New Roman" panose="02020603050405020304"/>
              </a:rPr>
              <a:t>major </a:t>
            </a:r>
            <a:r>
              <a:rPr sz="1300" spc="15" dirty="0">
                <a:latin typeface="Times New Roman" panose="02020603050405020304"/>
                <a:cs typeface="Times New Roman" panose="02020603050405020304"/>
              </a:rPr>
              <a:t>7 </a:t>
            </a:r>
            <a:r>
              <a:rPr sz="1300" spc="10" dirty="0">
                <a:latin typeface="Times New Roman" panose="02020603050405020304"/>
                <a:cs typeface="Times New Roman" panose="02020603050405020304"/>
              </a:rPr>
              <a:t>kasus (5,15 %) dengan obat yang paling banyak menimbulkan </a:t>
            </a:r>
            <a:r>
              <a:rPr sz="1300" spc="5" dirty="0">
                <a:latin typeface="Times New Roman" panose="02020603050405020304"/>
                <a:cs typeface="Times New Roman" panose="02020603050405020304"/>
              </a:rPr>
              <a:t>interaksi </a:t>
            </a:r>
            <a:r>
              <a:rPr sz="1300" spc="10" dirty="0">
                <a:latin typeface="Times New Roman" panose="02020603050405020304"/>
                <a:cs typeface="Times New Roman" panose="02020603050405020304"/>
              </a:rPr>
              <a:t>adalah </a:t>
            </a:r>
            <a:r>
              <a:rPr sz="1300" spc="5" dirty="0">
                <a:latin typeface="Times New Roman" panose="02020603050405020304"/>
                <a:cs typeface="Times New Roman" panose="02020603050405020304"/>
              </a:rPr>
              <a:t>amlodipin </a:t>
            </a:r>
            <a:r>
              <a:rPr sz="1300" spc="10" dirty="0">
                <a:latin typeface="Times New Roman" panose="02020603050405020304"/>
                <a:cs typeface="Times New Roman" panose="02020603050405020304"/>
              </a:rPr>
              <a:t>dengan </a:t>
            </a:r>
            <a:r>
              <a:rPr sz="1300" spc="15" dirty="0">
                <a:latin typeface="Times New Roman" panose="02020603050405020304"/>
                <a:cs typeface="Times New Roman" panose="02020603050405020304"/>
              </a:rPr>
              <a:t> </a:t>
            </a:r>
            <a:r>
              <a:rPr sz="1300" spc="10" dirty="0">
                <a:latin typeface="Times New Roman" panose="02020603050405020304"/>
                <a:cs typeface="Times New Roman" panose="02020603050405020304"/>
              </a:rPr>
              <a:t>bisoprolol</a:t>
            </a:r>
            <a:r>
              <a:rPr sz="1300" spc="-25" dirty="0">
                <a:latin typeface="Times New Roman" panose="02020603050405020304"/>
                <a:cs typeface="Times New Roman" panose="02020603050405020304"/>
              </a:rPr>
              <a:t> </a:t>
            </a:r>
            <a:r>
              <a:rPr sz="1300" spc="10" dirty="0">
                <a:latin typeface="Times New Roman" panose="02020603050405020304"/>
                <a:cs typeface="Times New Roman" panose="02020603050405020304"/>
              </a:rPr>
              <a:t>sebanyak</a:t>
            </a:r>
            <a:r>
              <a:rPr sz="1300" spc="-10" dirty="0">
                <a:latin typeface="Times New Roman" panose="02020603050405020304"/>
                <a:cs typeface="Times New Roman" panose="02020603050405020304"/>
              </a:rPr>
              <a:t> </a:t>
            </a:r>
            <a:r>
              <a:rPr sz="1300" spc="15" dirty="0">
                <a:latin typeface="Times New Roman" panose="02020603050405020304"/>
                <a:cs typeface="Times New Roman" panose="02020603050405020304"/>
              </a:rPr>
              <a:t>33</a:t>
            </a:r>
            <a:r>
              <a:rPr sz="1300" spc="-5" dirty="0">
                <a:latin typeface="Times New Roman" panose="02020603050405020304"/>
                <a:cs typeface="Times New Roman" panose="02020603050405020304"/>
              </a:rPr>
              <a:t> </a:t>
            </a:r>
            <a:r>
              <a:rPr sz="1300" spc="10" dirty="0">
                <a:latin typeface="Times New Roman" panose="02020603050405020304"/>
                <a:cs typeface="Times New Roman" panose="02020603050405020304"/>
              </a:rPr>
              <a:t>kasus.</a:t>
            </a:r>
            <a:endParaRPr sz="1300">
              <a:latin typeface="Times New Roman" panose="02020603050405020304"/>
              <a:cs typeface="Times New Roman" panose="02020603050405020304"/>
            </a:endParaRPr>
          </a:p>
          <a:p>
            <a:pPr>
              <a:lnSpc>
                <a:spcPct val="100000"/>
              </a:lnSpc>
              <a:spcBef>
                <a:spcPts val="5"/>
              </a:spcBef>
            </a:pPr>
            <a:endParaRPr sz="1250">
              <a:latin typeface="Times New Roman" panose="02020603050405020304"/>
              <a:cs typeface="Times New Roman" panose="02020603050405020304"/>
            </a:endParaRPr>
          </a:p>
          <a:p>
            <a:pPr marL="12700" algn="just">
              <a:lnSpc>
                <a:spcPct val="100000"/>
              </a:lnSpc>
            </a:pPr>
            <a:r>
              <a:rPr sz="1200" b="1" spc="-5" dirty="0">
                <a:latin typeface="Times New Roman" panose="02020603050405020304"/>
                <a:cs typeface="Times New Roman" panose="02020603050405020304"/>
              </a:rPr>
              <a:t>Kata</a:t>
            </a:r>
            <a:r>
              <a:rPr sz="1200" b="1" spc="5" dirty="0">
                <a:latin typeface="Times New Roman" panose="02020603050405020304"/>
                <a:cs typeface="Times New Roman" panose="02020603050405020304"/>
              </a:rPr>
              <a:t> </a:t>
            </a:r>
            <a:r>
              <a:rPr sz="1200" b="1" spc="-5" dirty="0">
                <a:latin typeface="Times New Roman" panose="02020603050405020304"/>
                <a:cs typeface="Times New Roman" panose="02020603050405020304"/>
              </a:rPr>
              <a:t>kunci</a:t>
            </a:r>
            <a:r>
              <a:rPr sz="1200" b="1" spc="20" dirty="0">
                <a:latin typeface="Times New Roman" panose="02020603050405020304"/>
                <a:cs typeface="Times New Roman" panose="02020603050405020304"/>
              </a:rPr>
              <a:t> </a:t>
            </a:r>
            <a:r>
              <a:rPr sz="1200" spc="-5" dirty="0">
                <a:latin typeface="Times New Roman" panose="02020603050405020304"/>
                <a:cs typeface="Times New Roman" panose="02020603050405020304"/>
              </a:rPr>
              <a:t>:</a:t>
            </a:r>
            <a:r>
              <a:rPr sz="1200" spc="10" dirty="0">
                <a:latin typeface="Times New Roman" panose="02020603050405020304"/>
                <a:cs typeface="Times New Roman" panose="02020603050405020304"/>
              </a:rPr>
              <a:t> </a:t>
            </a:r>
            <a:r>
              <a:rPr sz="1200" spc="-5" dirty="0">
                <a:latin typeface="Times New Roman" panose="02020603050405020304"/>
                <a:cs typeface="Times New Roman" panose="02020603050405020304"/>
              </a:rPr>
              <a:t>hipertensi; interaksi</a:t>
            </a:r>
            <a:r>
              <a:rPr sz="1200" dirty="0">
                <a:latin typeface="Times New Roman" panose="02020603050405020304"/>
                <a:cs typeface="Times New Roman" panose="02020603050405020304"/>
              </a:rPr>
              <a:t> </a:t>
            </a:r>
            <a:r>
              <a:rPr sz="1200" spc="-5" dirty="0">
                <a:latin typeface="Times New Roman" panose="02020603050405020304"/>
                <a:cs typeface="Times New Roman" panose="02020603050405020304"/>
              </a:rPr>
              <a:t>obat;</a:t>
            </a:r>
            <a:r>
              <a:rPr sz="1200" spc="10" dirty="0">
                <a:latin typeface="Times New Roman" panose="02020603050405020304"/>
                <a:cs typeface="Times New Roman" panose="02020603050405020304"/>
              </a:rPr>
              <a:t> </a:t>
            </a:r>
            <a:r>
              <a:rPr sz="1200" spc="-5" dirty="0">
                <a:latin typeface="Times New Roman" panose="02020603050405020304"/>
                <a:cs typeface="Times New Roman" panose="02020603050405020304"/>
              </a:rPr>
              <a:t>obat</a:t>
            </a:r>
            <a:r>
              <a:rPr sz="1200" spc="15" dirty="0">
                <a:latin typeface="Times New Roman" panose="02020603050405020304"/>
                <a:cs typeface="Times New Roman" panose="02020603050405020304"/>
              </a:rPr>
              <a:t> </a:t>
            </a:r>
            <a:r>
              <a:rPr sz="1200" spc="-5" dirty="0">
                <a:latin typeface="Times New Roman" panose="02020603050405020304"/>
                <a:cs typeface="Times New Roman" panose="02020603050405020304"/>
              </a:rPr>
              <a:t>antihipertensi;</a:t>
            </a:r>
            <a:r>
              <a:rPr sz="1200" spc="-20" dirty="0">
                <a:latin typeface="Times New Roman" panose="02020603050405020304"/>
                <a:cs typeface="Times New Roman" panose="02020603050405020304"/>
              </a:rPr>
              <a:t> </a:t>
            </a:r>
            <a:r>
              <a:rPr sz="1200" dirty="0">
                <a:latin typeface="Times New Roman" panose="02020603050405020304"/>
                <a:cs typeface="Times New Roman" panose="02020603050405020304"/>
              </a:rPr>
              <a:t>penyakit</a:t>
            </a:r>
            <a:r>
              <a:rPr sz="1200" spc="-5" dirty="0">
                <a:latin typeface="Times New Roman" panose="02020603050405020304"/>
                <a:cs typeface="Times New Roman" panose="02020603050405020304"/>
              </a:rPr>
              <a:t> ginjal</a:t>
            </a:r>
            <a:r>
              <a:rPr sz="1200" dirty="0">
                <a:latin typeface="Times New Roman" panose="02020603050405020304"/>
                <a:cs typeface="Times New Roman" panose="02020603050405020304"/>
              </a:rPr>
              <a:t> </a:t>
            </a:r>
            <a:r>
              <a:rPr sz="1200" spc="-5" dirty="0">
                <a:latin typeface="Times New Roman" panose="02020603050405020304"/>
                <a:cs typeface="Times New Roman" panose="02020603050405020304"/>
              </a:rPr>
              <a:t>kronik.</a:t>
            </a:r>
            <a:endParaRPr sz="1200">
              <a:latin typeface="Times New Roman" panose="02020603050405020304"/>
              <a:cs typeface="Times New Roman" panose="02020603050405020304"/>
            </a:endParaRPr>
          </a:p>
        </p:txBody>
      </p:sp>
      <p:graphicFrame>
        <p:nvGraphicFramePr>
          <p:cNvPr id="33" name="object 33"/>
          <p:cNvGraphicFramePr>
            <a:graphicFrameLocks noGrp="1"/>
          </p:cNvGraphicFramePr>
          <p:nvPr/>
        </p:nvGraphicFramePr>
        <p:xfrm>
          <a:off x="82582" y="14471466"/>
          <a:ext cx="4812030" cy="4019550"/>
        </p:xfrm>
        <a:graphic>
          <a:graphicData uri="http://schemas.openxmlformats.org/drawingml/2006/table">
            <a:tbl>
              <a:tblPr firstRow="1" bandRow="1">
                <a:tableStyleId>{2D5ABB26-0587-4C30-8999-92F81FD0307C}</a:tableStyleId>
              </a:tblPr>
              <a:tblGrid>
                <a:gridCol w="291465"/>
                <a:gridCol w="4519930"/>
              </a:tblGrid>
              <a:tr h="1033161">
                <a:tc>
                  <a:txBody>
                    <a:bodyPr/>
                    <a:lstStyle/>
                    <a:p>
                      <a:pPr marL="60325">
                        <a:lnSpc>
                          <a:spcPct val="100000"/>
                        </a:lnSpc>
                        <a:spcBef>
                          <a:spcPts val="180"/>
                        </a:spcBef>
                      </a:pPr>
                      <a:r>
                        <a:rPr sz="1600" b="1" spc="-10" dirty="0">
                          <a:latin typeface="Times New Roman" panose="02020603050405020304"/>
                          <a:cs typeface="Times New Roman" panose="02020603050405020304"/>
                        </a:rPr>
                        <a:t>1.</a:t>
                      </a:r>
                      <a:endParaRPr sz="1600">
                        <a:latin typeface="Times New Roman" panose="02020603050405020304"/>
                        <a:cs typeface="Times New Roman" panose="02020603050405020304"/>
                      </a:endParaRPr>
                    </a:p>
                  </a:txBody>
                  <a:tcPr marL="0" marR="0" marT="22860" marB="0">
                    <a:lnT w="9525">
                      <a:solidFill>
                        <a:srgbClr val="1D9A78"/>
                      </a:solidFill>
                      <a:prstDash val="solid"/>
                    </a:lnT>
                    <a:lnB w="9525">
                      <a:solidFill>
                        <a:srgbClr val="1D9A78"/>
                      </a:solidFill>
                      <a:prstDash val="solid"/>
                    </a:lnB>
                  </a:tcPr>
                </a:tc>
                <a:tc>
                  <a:txBody>
                    <a:bodyPr/>
                    <a:lstStyle/>
                    <a:p>
                      <a:pPr marL="78740" marR="311150" algn="just">
                        <a:lnSpc>
                          <a:spcPct val="100000"/>
                        </a:lnSpc>
                        <a:spcBef>
                          <a:spcPts val="180"/>
                        </a:spcBef>
                      </a:pPr>
                      <a:r>
                        <a:rPr sz="1600" spc="-5" dirty="0">
                          <a:latin typeface="Times New Roman" panose="02020603050405020304"/>
                          <a:cs typeface="Times New Roman" panose="02020603050405020304"/>
                        </a:rPr>
                        <a:t>Obat</a:t>
                      </a:r>
                      <a:r>
                        <a:rPr sz="1600" spc="-90" dirty="0">
                          <a:latin typeface="Times New Roman" panose="02020603050405020304"/>
                          <a:cs typeface="Times New Roman" panose="02020603050405020304"/>
                        </a:rPr>
                        <a:t> </a:t>
                      </a:r>
                      <a:r>
                        <a:rPr sz="1600" spc="-5" dirty="0">
                          <a:latin typeface="Times New Roman" panose="02020603050405020304"/>
                          <a:cs typeface="Times New Roman" panose="02020603050405020304"/>
                        </a:rPr>
                        <a:t>Antihipertensi</a:t>
                      </a:r>
                      <a:r>
                        <a:rPr sz="1600" spc="-20" dirty="0">
                          <a:latin typeface="Times New Roman" panose="02020603050405020304"/>
                          <a:cs typeface="Times New Roman" panose="02020603050405020304"/>
                        </a:rPr>
                        <a:t> </a:t>
                      </a:r>
                      <a:r>
                        <a:rPr sz="1600" spc="-5" dirty="0">
                          <a:latin typeface="Times New Roman" panose="02020603050405020304"/>
                          <a:cs typeface="Times New Roman" panose="02020603050405020304"/>
                        </a:rPr>
                        <a:t>yang</a:t>
                      </a:r>
                      <a:r>
                        <a:rPr sz="1600" spc="5" dirty="0">
                          <a:latin typeface="Times New Roman" panose="02020603050405020304"/>
                          <a:cs typeface="Times New Roman" panose="02020603050405020304"/>
                        </a:rPr>
                        <a:t> </a:t>
                      </a:r>
                      <a:r>
                        <a:rPr sz="1600" spc="-5" dirty="0">
                          <a:latin typeface="Times New Roman" panose="02020603050405020304"/>
                          <a:cs typeface="Times New Roman" panose="02020603050405020304"/>
                        </a:rPr>
                        <a:t>paling banyak digunakan </a:t>
                      </a:r>
                      <a:r>
                        <a:rPr sz="1600" spc="-390" dirty="0">
                          <a:latin typeface="Times New Roman" panose="02020603050405020304"/>
                          <a:cs typeface="Times New Roman" panose="02020603050405020304"/>
                        </a:rPr>
                        <a:t> </a:t>
                      </a:r>
                      <a:r>
                        <a:rPr sz="1600" spc="-5" dirty="0">
                          <a:latin typeface="Times New Roman" panose="02020603050405020304"/>
                          <a:cs typeface="Times New Roman" panose="02020603050405020304"/>
                        </a:rPr>
                        <a:t>pada terapi kombinasi</a:t>
                      </a:r>
                      <a:r>
                        <a:rPr sz="1600" dirty="0">
                          <a:latin typeface="Times New Roman" panose="02020603050405020304"/>
                          <a:cs typeface="Times New Roman" panose="02020603050405020304"/>
                        </a:rPr>
                        <a:t> </a:t>
                      </a:r>
                      <a:r>
                        <a:rPr sz="1600" spc="-5" dirty="0">
                          <a:latin typeface="Times New Roman" panose="02020603050405020304"/>
                          <a:cs typeface="Times New Roman" panose="02020603050405020304"/>
                        </a:rPr>
                        <a:t>adalah golongan Antagonis </a:t>
                      </a:r>
                      <a:r>
                        <a:rPr sz="1600" spc="-385" dirty="0">
                          <a:latin typeface="Times New Roman" panose="02020603050405020304"/>
                          <a:cs typeface="Times New Roman" panose="02020603050405020304"/>
                        </a:rPr>
                        <a:t> </a:t>
                      </a:r>
                      <a:r>
                        <a:rPr sz="1600" spc="-5" dirty="0">
                          <a:latin typeface="Times New Roman" panose="02020603050405020304"/>
                          <a:cs typeface="Times New Roman" panose="02020603050405020304"/>
                        </a:rPr>
                        <a:t>Kalsium dengan golongan </a:t>
                      </a:r>
                      <a:r>
                        <a:rPr sz="1600" i="1" spc="-5" dirty="0">
                          <a:latin typeface="Times New Roman" panose="02020603050405020304"/>
                          <a:cs typeface="Times New Roman" panose="02020603050405020304"/>
                        </a:rPr>
                        <a:t>Beta </a:t>
                      </a:r>
                      <a:r>
                        <a:rPr sz="1600" i="1" spc="-25" dirty="0">
                          <a:latin typeface="Times New Roman" panose="02020603050405020304"/>
                          <a:cs typeface="Times New Roman" panose="02020603050405020304"/>
                        </a:rPr>
                        <a:t>Blocker, </a:t>
                      </a:r>
                      <a:r>
                        <a:rPr sz="1600" spc="-5" dirty="0">
                          <a:latin typeface="Times New Roman" panose="02020603050405020304"/>
                          <a:cs typeface="Times New Roman" panose="02020603050405020304"/>
                        </a:rPr>
                        <a:t>yaitu obat </a:t>
                      </a:r>
                      <a:r>
                        <a:rPr sz="1600" spc="-385" dirty="0">
                          <a:latin typeface="Times New Roman" panose="02020603050405020304"/>
                          <a:cs typeface="Times New Roman" panose="02020603050405020304"/>
                        </a:rPr>
                        <a:t> </a:t>
                      </a:r>
                      <a:r>
                        <a:rPr sz="1600" spc="-5" dirty="0">
                          <a:latin typeface="Times New Roman" panose="02020603050405020304"/>
                          <a:cs typeface="Times New Roman" panose="02020603050405020304"/>
                        </a:rPr>
                        <a:t>Amlodipin dan</a:t>
                      </a:r>
                      <a:r>
                        <a:rPr sz="1600" spc="-10" dirty="0">
                          <a:latin typeface="Times New Roman" panose="02020603050405020304"/>
                          <a:cs typeface="Times New Roman" panose="02020603050405020304"/>
                        </a:rPr>
                        <a:t> </a:t>
                      </a:r>
                      <a:r>
                        <a:rPr sz="1600" spc="-5" dirty="0">
                          <a:latin typeface="Times New Roman" panose="02020603050405020304"/>
                          <a:cs typeface="Times New Roman" panose="02020603050405020304"/>
                        </a:rPr>
                        <a:t>Bisoprolol</a:t>
                      </a:r>
                      <a:r>
                        <a:rPr sz="1600" spc="-10" dirty="0">
                          <a:latin typeface="Times New Roman" panose="02020603050405020304"/>
                          <a:cs typeface="Times New Roman" panose="02020603050405020304"/>
                        </a:rPr>
                        <a:t> </a:t>
                      </a:r>
                      <a:r>
                        <a:rPr sz="1600" spc="-5" dirty="0">
                          <a:latin typeface="Times New Roman" panose="02020603050405020304"/>
                          <a:cs typeface="Times New Roman" panose="02020603050405020304"/>
                        </a:rPr>
                        <a:t>sebanyak</a:t>
                      </a:r>
                      <a:r>
                        <a:rPr sz="1600" spc="-15" dirty="0">
                          <a:latin typeface="Times New Roman" panose="02020603050405020304"/>
                          <a:cs typeface="Times New Roman" panose="02020603050405020304"/>
                        </a:rPr>
                        <a:t> </a:t>
                      </a:r>
                      <a:r>
                        <a:rPr sz="1600" spc="-5" dirty="0">
                          <a:latin typeface="Times New Roman" panose="02020603050405020304"/>
                          <a:cs typeface="Times New Roman" panose="02020603050405020304"/>
                        </a:rPr>
                        <a:t>24,26 %.</a:t>
                      </a:r>
                      <a:endParaRPr sz="1600">
                        <a:latin typeface="Times New Roman" panose="02020603050405020304"/>
                        <a:cs typeface="Times New Roman" panose="02020603050405020304"/>
                      </a:endParaRPr>
                    </a:p>
                  </a:txBody>
                  <a:tcPr marL="0" marR="0" marT="22860" marB="0">
                    <a:lnT w="9525">
                      <a:solidFill>
                        <a:srgbClr val="1D9A78"/>
                      </a:solidFill>
                      <a:prstDash val="solid"/>
                    </a:lnT>
                    <a:lnB w="9525">
                      <a:solidFill>
                        <a:srgbClr val="1D9A78"/>
                      </a:solidFill>
                      <a:prstDash val="solid"/>
                    </a:lnB>
                  </a:tcPr>
                </a:tc>
              </a:tr>
              <a:tr h="790064">
                <a:tc>
                  <a:txBody>
                    <a:bodyPr/>
                    <a:lstStyle/>
                    <a:p>
                      <a:pPr marL="60325">
                        <a:lnSpc>
                          <a:spcPct val="100000"/>
                        </a:lnSpc>
                        <a:spcBef>
                          <a:spcPts val="185"/>
                        </a:spcBef>
                      </a:pPr>
                      <a:r>
                        <a:rPr sz="1600" spc="-5" dirty="0">
                          <a:latin typeface="Times New Roman" panose="02020603050405020304"/>
                          <a:cs typeface="Times New Roman" panose="02020603050405020304"/>
                        </a:rPr>
                        <a:t>2.</a:t>
                      </a:r>
                      <a:endParaRPr sz="1600">
                        <a:latin typeface="Times New Roman" panose="02020603050405020304"/>
                        <a:cs typeface="Times New Roman" panose="02020603050405020304"/>
                      </a:endParaRPr>
                    </a:p>
                  </a:txBody>
                  <a:tcPr marL="0" marR="0" marT="23495" marB="0">
                    <a:lnT w="9525">
                      <a:solidFill>
                        <a:srgbClr val="1D9A78"/>
                      </a:solidFill>
                      <a:prstDash val="solid"/>
                    </a:lnT>
                    <a:solidFill>
                      <a:srgbClr val="D1EAE4"/>
                    </a:solidFill>
                  </a:tcPr>
                </a:tc>
                <a:tc>
                  <a:txBody>
                    <a:bodyPr/>
                    <a:lstStyle/>
                    <a:p>
                      <a:pPr marL="78740" marR="213360">
                        <a:lnSpc>
                          <a:spcPct val="100000"/>
                        </a:lnSpc>
                        <a:spcBef>
                          <a:spcPts val="185"/>
                        </a:spcBef>
                      </a:pPr>
                      <a:r>
                        <a:rPr sz="1600" spc="-5" dirty="0">
                          <a:latin typeface="Times New Roman" panose="02020603050405020304"/>
                          <a:cs typeface="Times New Roman" panose="02020603050405020304"/>
                        </a:rPr>
                        <a:t>Dari total 136 kasus potensi interaksi obat </a:t>
                      </a:r>
                      <a:r>
                        <a:rPr sz="1600" dirty="0">
                          <a:latin typeface="Times New Roman" panose="02020603050405020304"/>
                          <a:cs typeface="Times New Roman" panose="02020603050405020304"/>
                        </a:rPr>
                        <a:t> </a:t>
                      </a:r>
                      <a:r>
                        <a:rPr sz="1600" spc="-5" dirty="0">
                          <a:latin typeface="Times New Roman" panose="02020603050405020304"/>
                          <a:cs typeface="Times New Roman" panose="02020603050405020304"/>
                        </a:rPr>
                        <a:t>antihipertensi dengan obat anthipertensi lain dengan </a:t>
                      </a:r>
                      <a:r>
                        <a:rPr sz="1600" spc="-385" dirty="0">
                          <a:latin typeface="Times New Roman" panose="02020603050405020304"/>
                          <a:cs typeface="Times New Roman" panose="02020603050405020304"/>
                        </a:rPr>
                        <a:t> </a:t>
                      </a:r>
                      <a:r>
                        <a:rPr sz="1600" spc="-5" dirty="0">
                          <a:latin typeface="Times New Roman" panose="02020603050405020304"/>
                          <a:cs typeface="Times New Roman" panose="02020603050405020304"/>
                        </a:rPr>
                        <a:t>hasil</a:t>
                      </a:r>
                      <a:r>
                        <a:rPr sz="1600" spc="-15" dirty="0">
                          <a:latin typeface="Times New Roman" panose="02020603050405020304"/>
                          <a:cs typeface="Times New Roman" panose="02020603050405020304"/>
                        </a:rPr>
                        <a:t> </a:t>
                      </a:r>
                      <a:r>
                        <a:rPr sz="1600" spc="-5" dirty="0">
                          <a:latin typeface="Times New Roman" panose="02020603050405020304"/>
                          <a:cs typeface="Times New Roman" panose="02020603050405020304"/>
                        </a:rPr>
                        <a:t>persentase</a:t>
                      </a:r>
                      <a:r>
                        <a:rPr sz="1600" spc="-15" dirty="0">
                          <a:latin typeface="Times New Roman" panose="02020603050405020304"/>
                          <a:cs typeface="Times New Roman" panose="02020603050405020304"/>
                        </a:rPr>
                        <a:t> </a:t>
                      </a:r>
                      <a:r>
                        <a:rPr sz="1600" spc="-5" dirty="0">
                          <a:latin typeface="Times New Roman" panose="02020603050405020304"/>
                          <a:cs typeface="Times New Roman" panose="02020603050405020304"/>
                        </a:rPr>
                        <a:t>berdasarkan</a:t>
                      </a:r>
                      <a:r>
                        <a:rPr sz="1600" spc="-10" dirty="0">
                          <a:latin typeface="Times New Roman" panose="02020603050405020304"/>
                          <a:cs typeface="Times New Roman" panose="02020603050405020304"/>
                        </a:rPr>
                        <a:t> </a:t>
                      </a:r>
                      <a:r>
                        <a:rPr sz="1600" spc="-5" dirty="0">
                          <a:latin typeface="Times New Roman" panose="02020603050405020304"/>
                          <a:cs typeface="Times New Roman" panose="02020603050405020304"/>
                        </a:rPr>
                        <a:t>tingkat</a:t>
                      </a:r>
                      <a:r>
                        <a:rPr sz="1600" spc="-15" dirty="0">
                          <a:latin typeface="Times New Roman" panose="02020603050405020304"/>
                          <a:cs typeface="Times New Roman" panose="02020603050405020304"/>
                        </a:rPr>
                        <a:t> </a:t>
                      </a:r>
                      <a:r>
                        <a:rPr sz="1600" spc="-5" dirty="0">
                          <a:latin typeface="Times New Roman" panose="02020603050405020304"/>
                          <a:cs typeface="Times New Roman" panose="02020603050405020304"/>
                        </a:rPr>
                        <a:t>keparahan:</a:t>
                      </a:r>
                      <a:endParaRPr sz="1600">
                        <a:latin typeface="Times New Roman" panose="02020603050405020304"/>
                        <a:cs typeface="Times New Roman" panose="02020603050405020304"/>
                      </a:endParaRPr>
                    </a:p>
                  </a:txBody>
                  <a:tcPr marL="0" marR="0" marT="23495" marB="0">
                    <a:lnT w="9525">
                      <a:solidFill>
                        <a:srgbClr val="1D9A78"/>
                      </a:solidFill>
                      <a:prstDash val="solid"/>
                    </a:lnT>
                    <a:solidFill>
                      <a:srgbClr val="D1EAE4"/>
                    </a:solidFill>
                  </a:tcPr>
                </a:tc>
              </a:tr>
              <a:tr h="303870">
                <a:tc>
                  <a:txBody>
                    <a:bodyPr/>
                    <a:lstStyle/>
                    <a:p>
                      <a:pPr marL="60325">
                        <a:lnSpc>
                          <a:spcPct val="100000"/>
                        </a:lnSpc>
                        <a:spcBef>
                          <a:spcPts val="185"/>
                        </a:spcBef>
                      </a:pPr>
                      <a:endParaRPr sz="1600">
                        <a:latin typeface="Times New Roman" panose="02020603050405020304"/>
                        <a:cs typeface="Times New Roman" panose="02020603050405020304"/>
                      </a:endParaRPr>
                    </a:p>
                  </a:txBody>
                  <a:tcPr marL="0" marR="0" marT="23495" marB="0"/>
                </a:tc>
                <a:tc>
                  <a:txBody>
                    <a:bodyPr/>
                    <a:lstStyle/>
                    <a:p>
                      <a:pPr marL="78740">
                        <a:lnSpc>
                          <a:spcPct val="100000"/>
                        </a:lnSpc>
                        <a:spcBef>
                          <a:spcPts val="185"/>
                        </a:spcBef>
                      </a:pPr>
                      <a:r>
                        <a:rPr lang="id-ID" sz="1600" spc="-5" dirty="0">
                          <a:latin typeface="Times New Roman" panose="02020603050405020304"/>
                          <a:cs typeface="Times New Roman" panose="02020603050405020304"/>
                        </a:rPr>
                        <a:t>a. </a:t>
                      </a:r>
                      <a:r>
                        <a:rPr sz="1600" spc="-5" dirty="0">
                          <a:latin typeface="Times New Roman" panose="02020603050405020304"/>
                          <a:cs typeface="Times New Roman" panose="02020603050405020304"/>
                        </a:rPr>
                        <a:t>Minor</a:t>
                      </a:r>
                      <a:r>
                        <a:rPr sz="1600" spc="-10" dirty="0">
                          <a:latin typeface="Times New Roman" panose="02020603050405020304"/>
                          <a:cs typeface="Times New Roman" panose="02020603050405020304"/>
                        </a:rPr>
                        <a:t> </a:t>
                      </a:r>
                      <a:r>
                        <a:rPr sz="1600" spc="-5" dirty="0">
                          <a:latin typeface="Times New Roman" panose="02020603050405020304"/>
                          <a:cs typeface="Times New Roman" panose="02020603050405020304"/>
                        </a:rPr>
                        <a:t>dengan</a:t>
                      </a:r>
                      <a:r>
                        <a:rPr sz="1600" spc="-15" dirty="0">
                          <a:latin typeface="Times New Roman" panose="02020603050405020304"/>
                          <a:cs typeface="Times New Roman" panose="02020603050405020304"/>
                        </a:rPr>
                        <a:t> </a:t>
                      </a:r>
                      <a:r>
                        <a:rPr sz="1600" spc="-5" dirty="0">
                          <a:latin typeface="Times New Roman" panose="02020603050405020304"/>
                          <a:cs typeface="Times New Roman" panose="02020603050405020304"/>
                        </a:rPr>
                        <a:t>24</a:t>
                      </a:r>
                      <a:r>
                        <a:rPr sz="1600" spc="-10" dirty="0">
                          <a:latin typeface="Times New Roman" panose="02020603050405020304"/>
                          <a:cs typeface="Times New Roman" panose="02020603050405020304"/>
                        </a:rPr>
                        <a:t> </a:t>
                      </a:r>
                      <a:r>
                        <a:rPr sz="1600" spc="-5" dirty="0">
                          <a:latin typeface="Times New Roman" panose="02020603050405020304"/>
                          <a:cs typeface="Times New Roman" panose="02020603050405020304"/>
                        </a:rPr>
                        <a:t>kasus</a:t>
                      </a:r>
                      <a:r>
                        <a:rPr sz="1600" dirty="0">
                          <a:latin typeface="Times New Roman" panose="02020603050405020304"/>
                          <a:cs typeface="Times New Roman" panose="02020603050405020304"/>
                        </a:rPr>
                        <a:t> </a:t>
                      </a:r>
                      <a:r>
                        <a:rPr sz="1600" spc="-5" dirty="0">
                          <a:latin typeface="Times New Roman" panose="02020603050405020304"/>
                          <a:cs typeface="Times New Roman" panose="02020603050405020304"/>
                        </a:rPr>
                        <a:t>(19,12</a:t>
                      </a:r>
                      <a:r>
                        <a:rPr sz="1600" spc="-10" dirty="0">
                          <a:latin typeface="Times New Roman" panose="02020603050405020304"/>
                          <a:cs typeface="Times New Roman" panose="02020603050405020304"/>
                        </a:rPr>
                        <a:t> </a:t>
                      </a:r>
                      <a:r>
                        <a:rPr sz="1600" spc="-5" dirty="0">
                          <a:latin typeface="Times New Roman" panose="02020603050405020304"/>
                          <a:cs typeface="Times New Roman" panose="02020603050405020304"/>
                        </a:rPr>
                        <a:t>%).</a:t>
                      </a:r>
                      <a:endParaRPr sz="1600">
                        <a:latin typeface="Times New Roman" panose="02020603050405020304"/>
                        <a:cs typeface="Times New Roman" panose="02020603050405020304"/>
                      </a:endParaRPr>
                    </a:p>
                  </a:txBody>
                  <a:tcPr marL="0" marR="0" marT="23495" marB="0"/>
                </a:tc>
              </a:tr>
              <a:tr h="303870">
                <a:tc>
                  <a:txBody>
                    <a:bodyPr/>
                    <a:lstStyle/>
                    <a:p>
                      <a:pPr marL="60325">
                        <a:lnSpc>
                          <a:spcPct val="100000"/>
                        </a:lnSpc>
                        <a:spcBef>
                          <a:spcPts val="185"/>
                        </a:spcBef>
                      </a:pPr>
                      <a:endParaRPr sz="1600">
                        <a:latin typeface="Times New Roman" panose="02020603050405020304"/>
                        <a:cs typeface="Times New Roman" panose="02020603050405020304"/>
                      </a:endParaRPr>
                    </a:p>
                  </a:txBody>
                  <a:tcPr marL="0" marR="0" marT="23495" marB="0">
                    <a:solidFill>
                      <a:srgbClr val="D1EAE4"/>
                    </a:solidFill>
                  </a:tcPr>
                </a:tc>
                <a:tc>
                  <a:txBody>
                    <a:bodyPr/>
                    <a:lstStyle/>
                    <a:p>
                      <a:pPr marL="78740">
                        <a:lnSpc>
                          <a:spcPct val="100000"/>
                        </a:lnSpc>
                        <a:spcBef>
                          <a:spcPts val="185"/>
                        </a:spcBef>
                      </a:pPr>
                      <a:r>
                        <a:rPr lang="id-ID" sz="1600" spc="-5" dirty="0">
                          <a:latin typeface="Times New Roman" panose="02020603050405020304"/>
                          <a:cs typeface="Times New Roman" panose="02020603050405020304"/>
                        </a:rPr>
                        <a:t>b. </a:t>
                      </a:r>
                      <a:r>
                        <a:rPr sz="1600" spc="-5" dirty="0">
                          <a:latin typeface="Times New Roman" panose="02020603050405020304"/>
                          <a:cs typeface="Times New Roman" panose="02020603050405020304"/>
                        </a:rPr>
                        <a:t>Moderate</a:t>
                      </a:r>
                      <a:r>
                        <a:rPr sz="1600" spc="-15" dirty="0">
                          <a:latin typeface="Times New Roman" panose="02020603050405020304"/>
                          <a:cs typeface="Times New Roman" panose="02020603050405020304"/>
                        </a:rPr>
                        <a:t> </a:t>
                      </a:r>
                      <a:r>
                        <a:rPr sz="1600" spc="-5" dirty="0">
                          <a:latin typeface="Times New Roman" panose="02020603050405020304"/>
                          <a:cs typeface="Times New Roman" panose="02020603050405020304"/>
                        </a:rPr>
                        <a:t>dengan</a:t>
                      </a:r>
                      <a:r>
                        <a:rPr sz="1600" spc="-10" dirty="0">
                          <a:latin typeface="Times New Roman" panose="02020603050405020304"/>
                          <a:cs typeface="Times New Roman" panose="02020603050405020304"/>
                        </a:rPr>
                        <a:t> </a:t>
                      </a:r>
                      <a:r>
                        <a:rPr sz="1600" spc="-5" dirty="0">
                          <a:latin typeface="Times New Roman" panose="02020603050405020304"/>
                          <a:cs typeface="Times New Roman" panose="02020603050405020304"/>
                        </a:rPr>
                        <a:t>103</a:t>
                      </a:r>
                      <a:r>
                        <a:rPr sz="1600" spc="-10" dirty="0">
                          <a:latin typeface="Times New Roman" panose="02020603050405020304"/>
                          <a:cs typeface="Times New Roman" panose="02020603050405020304"/>
                        </a:rPr>
                        <a:t> </a:t>
                      </a:r>
                      <a:r>
                        <a:rPr sz="1600" spc="-5" dirty="0">
                          <a:latin typeface="Times New Roman" panose="02020603050405020304"/>
                          <a:cs typeface="Times New Roman" panose="02020603050405020304"/>
                        </a:rPr>
                        <a:t>kasus (75,74</a:t>
                      </a:r>
                      <a:r>
                        <a:rPr sz="1600" spc="-10" dirty="0">
                          <a:latin typeface="Times New Roman" panose="02020603050405020304"/>
                          <a:cs typeface="Times New Roman" panose="02020603050405020304"/>
                        </a:rPr>
                        <a:t> </a:t>
                      </a:r>
                      <a:r>
                        <a:rPr sz="1600" spc="-5" dirty="0">
                          <a:latin typeface="Times New Roman" panose="02020603050405020304"/>
                          <a:cs typeface="Times New Roman" panose="02020603050405020304"/>
                        </a:rPr>
                        <a:t>%).</a:t>
                      </a:r>
                      <a:endParaRPr sz="1600">
                        <a:latin typeface="Times New Roman" panose="02020603050405020304"/>
                        <a:cs typeface="Times New Roman" panose="02020603050405020304"/>
                      </a:endParaRPr>
                    </a:p>
                  </a:txBody>
                  <a:tcPr marL="0" marR="0" marT="23495" marB="0">
                    <a:solidFill>
                      <a:srgbClr val="D1EAE4"/>
                    </a:solidFill>
                  </a:tcPr>
                </a:tc>
              </a:tr>
              <a:tr h="303786">
                <a:tc>
                  <a:txBody>
                    <a:bodyPr/>
                    <a:lstStyle/>
                    <a:p>
                      <a:pPr marL="60325">
                        <a:lnSpc>
                          <a:spcPct val="100000"/>
                        </a:lnSpc>
                        <a:spcBef>
                          <a:spcPts val="185"/>
                        </a:spcBef>
                      </a:pPr>
                      <a:endParaRPr sz="1600">
                        <a:latin typeface="Times New Roman" panose="02020603050405020304"/>
                        <a:cs typeface="Times New Roman" panose="02020603050405020304"/>
                      </a:endParaRPr>
                    </a:p>
                  </a:txBody>
                  <a:tcPr marL="0" marR="0" marT="23495" marB="0"/>
                </a:tc>
                <a:tc>
                  <a:txBody>
                    <a:bodyPr/>
                    <a:lstStyle/>
                    <a:p>
                      <a:pPr marL="78740">
                        <a:lnSpc>
                          <a:spcPct val="100000"/>
                        </a:lnSpc>
                        <a:spcBef>
                          <a:spcPts val="185"/>
                        </a:spcBef>
                      </a:pPr>
                      <a:r>
                        <a:rPr lang="id-ID" sz="1600" spc="-5" dirty="0">
                          <a:latin typeface="Times New Roman" panose="02020603050405020304"/>
                          <a:cs typeface="Times New Roman" panose="02020603050405020304"/>
                        </a:rPr>
                        <a:t>c. </a:t>
                      </a:r>
                      <a:r>
                        <a:rPr sz="1600" spc="-5" dirty="0">
                          <a:latin typeface="Times New Roman" panose="02020603050405020304"/>
                          <a:cs typeface="Times New Roman" panose="02020603050405020304"/>
                        </a:rPr>
                        <a:t>Major</a:t>
                      </a:r>
                      <a:r>
                        <a:rPr sz="1600" spc="-10" dirty="0">
                          <a:latin typeface="Times New Roman" panose="02020603050405020304"/>
                          <a:cs typeface="Times New Roman" panose="02020603050405020304"/>
                        </a:rPr>
                        <a:t> </a:t>
                      </a:r>
                      <a:r>
                        <a:rPr sz="1600" spc="-5" dirty="0">
                          <a:latin typeface="Times New Roman" panose="02020603050405020304"/>
                          <a:cs typeface="Times New Roman" panose="02020603050405020304"/>
                        </a:rPr>
                        <a:t>dengan</a:t>
                      </a:r>
                      <a:r>
                        <a:rPr sz="1600" spc="-15" dirty="0">
                          <a:latin typeface="Times New Roman" panose="02020603050405020304"/>
                          <a:cs typeface="Times New Roman" panose="02020603050405020304"/>
                        </a:rPr>
                        <a:t> </a:t>
                      </a:r>
                      <a:r>
                        <a:rPr sz="1600" spc="-5" dirty="0">
                          <a:latin typeface="Times New Roman" panose="02020603050405020304"/>
                          <a:cs typeface="Times New Roman" panose="02020603050405020304"/>
                        </a:rPr>
                        <a:t>7</a:t>
                      </a:r>
                      <a:r>
                        <a:rPr sz="1600" spc="-10" dirty="0">
                          <a:latin typeface="Times New Roman" panose="02020603050405020304"/>
                          <a:cs typeface="Times New Roman" panose="02020603050405020304"/>
                        </a:rPr>
                        <a:t> </a:t>
                      </a:r>
                      <a:r>
                        <a:rPr sz="1600" spc="-5" dirty="0">
                          <a:latin typeface="Times New Roman" panose="02020603050405020304"/>
                          <a:cs typeface="Times New Roman" panose="02020603050405020304"/>
                        </a:rPr>
                        <a:t>kasus</a:t>
                      </a:r>
                      <a:r>
                        <a:rPr sz="1600" spc="-10" dirty="0">
                          <a:latin typeface="Times New Roman" panose="02020603050405020304"/>
                          <a:cs typeface="Times New Roman" panose="02020603050405020304"/>
                        </a:rPr>
                        <a:t> </a:t>
                      </a:r>
                      <a:r>
                        <a:rPr sz="1600" spc="-5" dirty="0">
                          <a:latin typeface="Times New Roman" panose="02020603050405020304"/>
                          <a:cs typeface="Times New Roman" panose="02020603050405020304"/>
                        </a:rPr>
                        <a:t>(5,15</a:t>
                      </a:r>
                      <a:r>
                        <a:rPr sz="1600" spc="-10" dirty="0">
                          <a:latin typeface="Times New Roman" panose="02020603050405020304"/>
                          <a:cs typeface="Times New Roman" panose="02020603050405020304"/>
                        </a:rPr>
                        <a:t> </a:t>
                      </a:r>
                      <a:r>
                        <a:rPr sz="1600" spc="-5" dirty="0">
                          <a:latin typeface="Times New Roman" panose="02020603050405020304"/>
                          <a:cs typeface="Times New Roman" panose="02020603050405020304"/>
                        </a:rPr>
                        <a:t>%).</a:t>
                      </a:r>
                      <a:endParaRPr sz="1600">
                        <a:latin typeface="Times New Roman" panose="02020603050405020304"/>
                        <a:cs typeface="Times New Roman" panose="02020603050405020304"/>
                      </a:endParaRPr>
                    </a:p>
                  </a:txBody>
                  <a:tcPr marL="0" marR="0" marT="23495" marB="0"/>
                </a:tc>
              </a:tr>
              <a:tr h="1276257">
                <a:tc>
                  <a:txBody>
                    <a:bodyPr/>
                    <a:lstStyle/>
                    <a:p>
                      <a:pPr marL="60325">
                        <a:lnSpc>
                          <a:spcPct val="100000"/>
                        </a:lnSpc>
                        <a:spcBef>
                          <a:spcPts val="185"/>
                        </a:spcBef>
                      </a:pPr>
                      <a:r>
                        <a:rPr sz="1600" spc="-5" dirty="0">
                          <a:latin typeface="Times New Roman" panose="02020603050405020304"/>
                          <a:cs typeface="Times New Roman" panose="02020603050405020304"/>
                        </a:rPr>
                        <a:t>3.</a:t>
                      </a:r>
                      <a:endParaRPr sz="1600">
                        <a:latin typeface="Times New Roman" panose="02020603050405020304"/>
                        <a:cs typeface="Times New Roman" panose="02020603050405020304"/>
                      </a:endParaRPr>
                    </a:p>
                  </a:txBody>
                  <a:tcPr marL="0" marR="0" marT="23495" marB="0">
                    <a:lnB w="9525">
                      <a:solidFill>
                        <a:srgbClr val="1D9A78"/>
                      </a:solidFill>
                      <a:prstDash val="solid"/>
                    </a:lnB>
                    <a:solidFill>
                      <a:srgbClr val="D1EAE4"/>
                    </a:solidFill>
                  </a:tcPr>
                </a:tc>
                <a:tc>
                  <a:txBody>
                    <a:bodyPr/>
                    <a:lstStyle/>
                    <a:p>
                      <a:pPr marL="78740" marR="213360">
                        <a:lnSpc>
                          <a:spcPct val="100000"/>
                        </a:lnSpc>
                        <a:spcBef>
                          <a:spcPts val="185"/>
                        </a:spcBef>
                      </a:pPr>
                      <a:r>
                        <a:rPr sz="1600" spc="-5" dirty="0">
                          <a:latin typeface="Times New Roman" panose="02020603050405020304"/>
                          <a:cs typeface="Times New Roman" panose="02020603050405020304"/>
                        </a:rPr>
                        <a:t>Obat yang paling banyak digunakan dan </a:t>
                      </a:r>
                      <a:r>
                        <a:rPr sz="1600" dirty="0">
                          <a:latin typeface="Times New Roman" panose="02020603050405020304"/>
                          <a:cs typeface="Times New Roman" panose="02020603050405020304"/>
                        </a:rPr>
                        <a:t> </a:t>
                      </a:r>
                      <a:r>
                        <a:rPr sz="1600" spc="-5" dirty="0">
                          <a:latin typeface="Times New Roman" panose="02020603050405020304"/>
                          <a:cs typeface="Times New Roman" panose="02020603050405020304"/>
                        </a:rPr>
                        <a:t>menimbulkan interaksi pada obat golongan </a:t>
                      </a:r>
                      <a:r>
                        <a:rPr sz="1600" dirty="0">
                          <a:latin typeface="Times New Roman" panose="02020603050405020304"/>
                          <a:cs typeface="Times New Roman" panose="02020603050405020304"/>
                        </a:rPr>
                        <a:t> </a:t>
                      </a:r>
                      <a:r>
                        <a:rPr sz="1600" spc="-5" dirty="0">
                          <a:latin typeface="Times New Roman" panose="02020603050405020304"/>
                          <a:cs typeface="Times New Roman" panose="02020603050405020304"/>
                        </a:rPr>
                        <a:t>antihipertensi dengan obat antihipertensi lain adalah </a:t>
                      </a:r>
                      <a:r>
                        <a:rPr sz="1600" spc="-385" dirty="0">
                          <a:latin typeface="Times New Roman" panose="02020603050405020304"/>
                          <a:cs typeface="Times New Roman" panose="02020603050405020304"/>
                        </a:rPr>
                        <a:t> </a:t>
                      </a:r>
                      <a:r>
                        <a:rPr sz="1600" spc="-5" dirty="0">
                          <a:latin typeface="Times New Roman" panose="02020603050405020304"/>
                          <a:cs typeface="Times New Roman" panose="02020603050405020304"/>
                        </a:rPr>
                        <a:t>obat amlodipin dengan bisoprolol menimbulkan </a:t>
                      </a:r>
                      <a:r>
                        <a:rPr sz="1600" dirty="0">
                          <a:latin typeface="Times New Roman" panose="02020603050405020304"/>
                          <a:cs typeface="Times New Roman" panose="02020603050405020304"/>
                        </a:rPr>
                        <a:t> </a:t>
                      </a:r>
                      <a:r>
                        <a:rPr sz="1600" spc="-5" dirty="0">
                          <a:latin typeface="Times New Roman" panose="02020603050405020304"/>
                          <a:cs typeface="Times New Roman" panose="02020603050405020304"/>
                        </a:rPr>
                        <a:t>interaksi</a:t>
                      </a:r>
                      <a:r>
                        <a:rPr sz="1600" spc="-30" dirty="0">
                          <a:latin typeface="Times New Roman" panose="02020603050405020304"/>
                          <a:cs typeface="Times New Roman" panose="02020603050405020304"/>
                        </a:rPr>
                        <a:t> </a:t>
                      </a:r>
                      <a:r>
                        <a:rPr sz="1600" spc="-5" dirty="0">
                          <a:latin typeface="Times New Roman" panose="02020603050405020304"/>
                          <a:cs typeface="Times New Roman" panose="02020603050405020304"/>
                        </a:rPr>
                        <a:t>moderate.</a:t>
                      </a:r>
                      <a:endParaRPr sz="1600">
                        <a:latin typeface="Times New Roman" panose="02020603050405020304"/>
                        <a:cs typeface="Times New Roman" panose="02020603050405020304"/>
                      </a:endParaRPr>
                    </a:p>
                  </a:txBody>
                  <a:tcPr marL="0" marR="0" marT="23495" marB="0">
                    <a:lnB w="9525">
                      <a:solidFill>
                        <a:srgbClr val="1D9A78"/>
                      </a:solidFill>
                      <a:prstDash val="solid"/>
                    </a:lnB>
                    <a:solidFill>
                      <a:srgbClr val="D1EAE4"/>
                    </a:solidFill>
                  </a:tcPr>
                </a:tc>
              </a:tr>
            </a:tbl>
          </a:graphicData>
        </a:graphic>
      </p:graphicFrame>
      <p:graphicFrame>
        <p:nvGraphicFramePr>
          <p:cNvPr id="34" name="object 34"/>
          <p:cNvGraphicFramePr>
            <a:graphicFrameLocks noGrp="1"/>
          </p:cNvGraphicFramePr>
          <p:nvPr/>
        </p:nvGraphicFramePr>
        <p:xfrm>
          <a:off x="5243967" y="6884871"/>
          <a:ext cx="4388485" cy="1082040"/>
        </p:xfrm>
        <a:graphic>
          <a:graphicData uri="http://schemas.openxmlformats.org/drawingml/2006/table">
            <a:tbl>
              <a:tblPr firstRow="1" bandRow="1">
                <a:tableStyleId>{2D5ABB26-0587-4C30-8999-92F81FD0307C}</a:tableStyleId>
              </a:tblPr>
              <a:tblGrid>
                <a:gridCol w="1823720"/>
                <a:gridCol w="1293495"/>
                <a:gridCol w="1270000"/>
              </a:tblGrid>
              <a:tr h="268334">
                <a:tc>
                  <a:txBody>
                    <a:bodyPr/>
                    <a:lstStyle/>
                    <a:p>
                      <a:pPr marL="573405">
                        <a:lnSpc>
                          <a:spcPct val="100000"/>
                        </a:lnSpc>
                        <a:spcBef>
                          <a:spcPts val="395"/>
                        </a:spcBef>
                      </a:pPr>
                      <a:r>
                        <a:rPr sz="1050" b="1" dirty="0">
                          <a:latin typeface="Times New Roman" panose="02020603050405020304"/>
                          <a:cs typeface="Times New Roman" panose="02020603050405020304"/>
                        </a:rPr>
                        <a:t>Jenis</a:t>
                      </a:r>
                      <a:r>
                        <a:rPr sz="1050" b="1" spc="-20" dirty="0">
                          <a:latin typeface="Times New Roman" panose="02020603050405020304"/>
                          <a:cs typeface="Times New Roman" panose="02020603050405020304"/>
                        </a:rPr>
                        <a:t> </a:t>
                      </a:r>
                      <a:r>
                        <a:rPr sz="1050" b="1" dirty="0">
                          <a:latin typeface="Times New Roman" panose="02020603050405020304"/>
                          <a:cs typeface="Times New Roman" panose="02020603050405020304"/>
                        </a:rPr>
                        <a:t>Kelamin</a:t>
                      </a:r>
                      <a:endParaRPr sz="1050">
                        <a:latin typeface="Times New Roman" panose="02020603050405020304"/>
                        <a:cs typeface="Times New Roman" panose="02020603050405020304"/>
                      </a:endParaRPr>
                    </a:p>
                  </a:txBody>
                  <a:tcPr marL="0" marR="0" marT="50165" marB="0">
                    <a:lnT w="9525">
                      <a:solidFill>
                        <a:srgbClr val="1D9A78"/>
                      </a:solidFill>
                      <a:prstDash val="solid"/>
                    </a:lnT>
                    <a:lnB w="9525">
                      <a:solidFill>
                        <a:srgbClr val="1D9A78"/>
                      </a:solidFill>
                      <a:prstDash val="solid"/>
                    </a:lnB>
                  </a:tcPr>
                </a:tc>
                <a:tc>
                  <a:txBody>
                    <a:bodyPr/>
                    <a:lstStyle/>
                    <a:p>
                      <a:pPr marL="201930" algn="ctr">
                        <a:lnSpc>
                          <a:spcPct val="100000"/>
                        </a:lnSpc>
                        <a:spcBef>
                          <a:spcPts val="395"/>
                        </a:spcBef>
                      </a:pPr>
                      <a:r>
                        <a:rPr sz="1050" b="1" dirty="0">
                          <a:latin typeface="Times New Roman" panose="02020603050405020304"/>
                          <a:cs typeface="Times New Roman" panose="02020603050405020304"/>
                        </a:rPr>
                        <a:t>Jumlah</a:t>
                      </a:r>
                      <a:r>
                        <a:rPr sz="1050" b="1" spc="-15" dirty="0">
                          <a:latin typeface="Times New Roman" panose="02020603050405020304"/>
                          <a:cs typeface="Times New Roman" panose="02020603050405020304"/>
                        </a:rPr>
                        <a:t> </a:t>
                      </a:r>
                      <a:r>
                        <a:rPr sz="1050" b="1" dirty="0">
                          <a:latin typeface="Times New Roman" panose="02020603050405020304"/>
                          <a:cs typeface="Times New Roman" panose="02020603050405020304"/>
                        </a:rPr>
                        <a:t>(n)</a:t>
                      </a:r>
                      <a:endParaRPr sz="1050">
                        <a:latin typeface="Times New Roman" panose="02020603050405020304"/>
                        <a:cs typeface="Times New Roman" panose="02020603050405020304"/>
                      </a:endParaRPr>
                    </a:p>
                  </a:txBody>
                  <a:tcPr marL="0" marR="0" marT="50165" marB="0">
                    <a:lnT w="9525">
                      <a:solidFill>
                        <a:srgbClr val="1D9A78"/>
                      </a:solidFill>
                      <a:prstDash val="solid"/>
                    </a:lnT>
                    <a:lnB w="9525">
                      <a:solidFill>
                        <a:srgbClr val="1D9A78"/>
                      </a:solidFill>
                      <a:prstDash val="solid"/>
                    </a:lnB>
                  </a:tcPr>
                </a:tc>
                <a:tc>
                  <a:txBody>
                    <a:bodyPr/>
                    <a:lstStyle/>
                    <a:p>
                      <a:pPr marL="60325" algn="ctr">
                        <a:lnSpc>
                          <a:spcPct val="100000"/>
                        </a:lnSpc>
                        <a:spcBef>
                          <a:spcPts val="395"/>
                        </a:spcBef>
                      </a:pPr>
                      <a:r>
                        <a:rPr sz="1050" b="1" dirty="0">
                          <a:latin typeface="Times New Roman" panose="02020603050405020304"/>
                          <a:cs typeface="Times New Roman" panose="02020603050405020304"/>
                        </a:rPr>
                        <a:t>Persentase (%)</a:t>
                      </a:r>
                      <a:endParaRPr sz="1050">
                        <a:latin typeface="Times New Roman" panose="02020603050405020304"/>
                        <a:cs typeface="Times New Roman" panose="02020603050405020304"/>
                      </a:endParaRPr>
                    </a:p>
                  </a:txBody>
                  <a:tcPr marL="0" marR="0" marT="50165" marB="0">
                    <a:lnT w="9525">
                      <a:solidFill>
                        <a:srgbClr val="1D9A78"/>
                      </a:solidFill>
                      <a:prstDash val="solid"/>
                    </a:lnT>
                    <a:lnB w="9525">
                      <a:solidFill>
                        <a:srgbClr val="1D9A78"/>
                      </a:solidFill>
                      <a:prstDash val="solid"/>
                    </a:lnB>
                  </a:tcPr>
                </a:tc>
              </a:tr>
              <a:tr h="268334">
                <a:tc>
                  <a:txBody>
                    <a:bodyPr/>
                    <a:lstStyle/>
                    <a:p>
                      <a:pPr marL="45720">
                        <a:lnSpc>
                          <a:spcPct val="100000"/>
                        </a:lnSpc>
                        <a:spcBef>
                          <a:spcPts val="390"/>
                        </a:spcBef>
                      </a:pPr>
                      <a:r>
                        <a:rPr sz="1050" b="1" dirty="0">
                          <a:latin typeface="Times New Roman" panose="02020603050405020304"/>
                          <a:cs typeface="Times New Roman" panose="02020603050405020304"/>
                        </a:rPr>
                        <a:t>Laki-laki</a:t>
                      </a:r>
                      <a:endParaRPr sz="1050">
                        <a:latin typeface="Times New Roman" panose="02020603050405020304"/>
                        <a:cs typeface="Times New Roman" panose="02020603050405020304"/>
                      </a:endParaRPr>
                    </a:p>
                  </a:txBody>
                  <a:tcPr marL="0" marR="0" marT="49530" marB="0">
                    <a:lnT w="9525">
                      <a:solidFill>
                        <a:srgbClr val="1D9A78"/>
                      </a:solidFill>
                      <a:prstDash val="solid"/>
                    </a:lnT>
                    <a:solidFill>
                      <a:srgbClr val="D1EAE4"/>
                    </a:solidFill>
                  </a:tcPr>
                </a:tc>
                <a:tc>
                  <a:txBody>
                    <a:bodyPr/>
                    <a:lstStyle/>
                    <a:p>
                      <a:pPr marL="201295" algn="ctr">
                        <a:lnSpc>
                          <a:spcPct val="100000"/>
                        </a:lnSpc>
                        <a:spcBef>
                          <a:spcPts val="390"/>
                        </a:spcBef>
                      </a:pPr>
                      <a:r>
                        <a:rPr sz="1050" spc="5" dirty="0">
                          <a:latin typeface="Times New Roman" panose="02020603050405020304"/>
                          <a:cs typeface="Times New Roman" panose="02020603050405020304"/>
                        </a:rPr>
                        <a:t>84</a:t>
                      </a:r>
                      <a:endParaRPr sz="1050">
                        <a:latin typeface="Times New Roman" panose="02020603050405020304"/>
                        <a:cs typeface="Times New Roman" panose="02020603050405020304"/>
                      </a:endParaRPr>
                    </a:p>
                  </a:txBody>
                  <a:tcPr marL="0" marR="0" marT="49530" marB="0">
                    <a:lnT w="9525">
                      <a:solidFill>
                        <a:srgbClr val="1D9A78"/>
                      </a:solidFill>
                      <a:prstDash val="solid"/>
                    </a:lnT>
                    <a:solidFill>
                      <a:srgbClr val="D1EAE4"/>
                    </a:solidFill>
                  </a:tcPr>
                </a:tc>
                <a:tc>
                  <a:txBody>
                    <a:bodyPr/>
                    <a:lstStyle/>
                    <a:p>
                      <a:pPr marL="59690" algn="ctr">
                        <a:lnSpc>
                          <a:spcPct val="100000"/>
                        </a:lnSpc>
                        <a:spcBef>
                          <a:spcPts val="390"/>
                        </a:spcBef>
                      </a:pPr>
                      <a:r>
                        <a:rPr sz="1050" dirty="0">
                          <a:latin typeface="Times New Roman" panose="02020603050405020304"/>
                          <a:cs typeface="Times New Roman" panose="02020603050405020304"/>
                        </a:rPr>
                        <a:t>61.76</a:t>
                      </a:r>
                      <a:endParaRPr sz="1050">
                        <a:latin typeface="Times New Roman" panose="02020603050405020304"/>
                        <a:cs typeface="Times New Roman" panose="02020603050405020304"/>
                      </a:endParaRPr>
                    </a:p>
                  </a:txBody>
                  <a:tcPr marL="0" marR="0" marT="49530" marB="0">
                    <a:lnT w="9525">
                      <a:solidFill>
                        <a:srgbClr val="1D9A78"/>
                      </a:solidFill>
                      <a:prstDash val="solid"/>
                    </a:lnT>
                    <a:solidFill>
                      <a:srgbClr val="D1EAE4"/>
                    </a:solidFill>
                  </a:tcPr>
                </a:tc>
              </a:tr>
              <a:tr h="268275">
                <a:tc>
                  <a:txBody>
                    <a:bodyPr/>
                    <a:lstStyle/>
                    <a:p>
                      <a:pPr marL="45720">
                        <a:lnSpc>
                          <a:spcPct val="100000"/>
                        </a:lnSpc>
                        <a:spcBef>
                          <a:spcPts val="390"/>
                        </a:spcBef>
                      </a:pPr>
                      <a:r>
                        <a:rPr sz="1050" b="1" dirty="0">
                          <a:latin typeface="Times New Roman" panose="02020603050405020304"/>
                          <a:cs typeface="Times New Roman" panose="02020603050405020304"/>
                        </a:rPr>
                        <a:t>Perempuan</a:t>
                      </a:r>
                      <a:endParaRPr sz="1050">
                        <a:latin typeface="Times New Roman" panose="02020603050405020304"/>
                        <a:cs typeface="Times New Roman" panose="02020603050405020304"/>
                      </a:endParaRPr>
                    </a:p>
                  </a:txBody>
                  <a:tcPr marL="0" marR="0" marT="49530" marB="0"/>
                </a:tc>
                <a:tc>
                  <a:txBody>
                    <a:bodyPr/>
                    <a:lstStyle/>
                    <a:p>
                      <a:pPr marL="201295" algn="ctr">
                        <a:lnSpc>
                          <a:spcPct val="100000"/>
                        </a:lnSpc>
                        <a:spcBef>
                          <a:spcPts val="390"/>
                        </a:spcBef>
                      </a:pPr>
                      <a:r>
                        <a:rPr sz="1050" spc="5" dirty="0">
                          <a:latin typeface="Times New Roman" panose="02020603050405020304"/>
                          <a:cs typeface="Times New Roman" panose="02020603050405020304"/>
                        </a:rPr>
                        <a:t>52</a:t>
                      </a:r>
                      <a:endParaRPr sz="1050">
                        <a:latin typeface="Times New Roman" panose="02020603050405020304"/>
                        <a:cs typeface="Times New Roman" panose="02020603050405020304"/>
                      </a:endParaRPr>
                    </a:p>
                  </a:txBody>
                  <a:tcPr marL="0" marR="0" marT="49530" marB="0"/>
                </a:tc>
                <a:tc>
                  <a:txBody>
                    <a:bodyPr/>
                    <a:lstStyle/>
                    <a:p>
                      <a:pPr marL="59690" algn="ctr">
                        <a:lnSpc>
                          <a:spcPct val="100000"/>
                        </a:lnSpc>
                        <a:spcBef>
                          <a:spcPts val="390"/>
                        </a:spcBef>
                      </a:pPr>
                      <a:r>
                        <a:rPr sz="1050" dirty="0">
                          <a:latin typeface="Times New Roman" panose="02020603050405020304"/>
                          <a:cs typeface="Times New Roman" panose="02020603050405020304"/>
                        </a:rPr>
                        <a:t>38.24</a:t>
                      </a:r>
                      <a:endParaRPr sz="1050">
                        <a:latin typeface="Times New Roman" panose="02020603050405020304"/>
                        <a:cs typeface="Times New Roman" panose="02020603050405020304"/>
                      </a:endParaRPr>
                    </a:p>
                  </a:txBody>
                  <a:tcPr marL="0" marR="0" marT="49530" marB="0"/>
                </a:tc>
              </a:tr>
              <a:tr h="268309">
                <a:tc>
                  <a:txBody>
                    <a:bodyPr/>
                    <a:lstStyle/>
                    <a:p>
                      <a:pPr marL="45720">
                        <a:lnSpc>
                          <a:spcPct val="100000"/>
                        </a:lnSpc>
                        <a:spcBef>
                          <a:spcPts val="390"/>
                        </a:spcBef>
                      </a:pPr>
                      <a:r>
                        <a:rPr sz="1050" b="1" spc="-15" dirty="0">
                          <a:latin typeface="Times New Roman" panose="02020603050405020304"/>
                          <a:cs typeface="Times New Roman" panose="02020603050405020304"/>
                        </a:rPr>
                        <a:t>Total</a:t>
                      </a:r>
                      <a:endParaRPr sz="1050">
                        <a:latin typeface="Times New Roman" panose="02020603050405020304"/>
                        <a:cs typeface="Times New Roman" panose="02020603050405020304"/>
                      </a:endParaRPr>
                    </a:p>
                  </a:txBody>
                  <a:tcPr marL="0" marR="0" marT="49530" marB="0">
                    <a:lnB w="9525">
                      <a:solidFill>
                        <a:srgbClr val="1D9A78"/>
                      </a:solidFill>
                      <a:prstDash val="solid"/>
                    </a:lnB>
                    <a:solidFill>
                      <a:srgbClr val="D1EAE4"/>
                    </a:solidFill>
                  </a:tcPr>
                </a:tc>
                <a:tc>
                  <a:txBody>
                    <a:bodyPr/>
                    <a:lstStyle/>
                    <a:p>
                      <a:pPr marL="202565" algn="ctr">
                        <a:lnSpc>
                          <a:spcPct val="100000"/>
                        </a:lnSpc>
                        <a:spcBef>
                          <a:spcPts val="390"/>
                        </a:spcBef>
                      </a:pPr>
                      <a:r>
                        <a:rPr sz="1050" spc="5" dirty="0">
                          <a:latin typeface="Times New Roman" panose="02020603050405020304"/>
                          <a:cs typeface="Times New Roman" panose="02020603050405020304"/>
                        </a:rPr>
                        <a:t>136</a:t>
                      </a:r>
                      <a:endParaRPr sz="1050">
                        <a:latin typeface="Times New Roman" panose="02020603050405020304"/>
                        <a:cs typeface="Times New Roman" panose="02020603050405020304"/>
                      </a:endParaRPr>
                    </a:p>
                  </a:txBody>
                  <a:tcPr marL="0" marR="0" marT="49530" marB="0">
                    <a:lnB w="9525">
                      <a:solidFill>
                        <a:srgbClr val="1D9A78"/>
                      </a:solidFill>
                      <a:prstDash val="solid"/>
                    </a:lnB>
                    <a:solidFill>
                      <a:srgbClr val="D1EAE4"/>
                    </a:solidFill>
                  </a:tcPr>
                </a:tc>
                <a:tc>
                  <a:txBody>
                    <a:bodyPr/>
                    <a:lstStyle/>
                    <a:p>
                      <a:pPr marL="59055" algn="ctr">
                        <a:lnSpc>
                          <a:spcPct val="100000"/>
                        </a:lnSpc>
                        <a:spcBef>
                          <a:spcPts val="390"/>
                        </a:spcBef>
                      </a:pPr>
                      <a:r>
                        <a:rPr sz="1050" spc="5" dirty="0">
                          <a:latin typeface="Times New Roman" panose="02020603050405020304"/>
                          <a:cs typeface="Times New Roman" panose="02020603050405020304"/>
                        </a:rPr>
                        <a:t>100.00</a:t>
                      </a:r>
                      <a:endParaRPr sz="1050">
                        <a:latin typeface="Times New Roman" panose="02020603050405020304"/>
                        <a:cs typeface="Times New Roman" panose="02020603050405020304"/>
                      </a:endParaRPr>
                    </a:p>
                  </a:txBody>
                  <a:tcPr marL="0" marR="0" marT="49530" marB="0">
                    <a:lnB w="9525">
                      <a:solidFill>
                        <a:srgbClr val="1D9A78"/>
                      </a:solidFill>
                      <a:prstDash val="solid"/>
                    </a:lnB>
                    <a:solidFill>
                      <a:srgbClr val="D1EAE4"/>
                    </a:solidFill>
                  </a:tcPr>
                </a:tc>
              </a:tr>
            </a:tbl>
          </a:graphicData>
        </a:graphic>
      </p:graphicFrame>
      <p:sp>
        <p:nvSpPr>
          <p:cNvPr id="35" name="object 35"/>
          <p:cNvSpPr txBox="1"/>
          <p:nvPr/>
        </p:nvSpPr>
        <p:spPr>
          <a:xfrm>
            <a:off x="6354830" y="8067819"/>
            <a:ext cx="2167255" cy="187325"/>
          </a:xfrm>
          <a:prstGeom prst="rect">
            <a:avLst/>
          </a:prstGeom>
        </p:spPr>
        <p:txBody>
          <a:bodyPr vert="horz" wrap="square" lIns="0" tIns="13970" rIns="0" bIns="0" rtlCol="0">
            <a:spAutoFit/>
          </a:bodyPr>
          <a:lstStyle/>
          <a:p>
            <a:pPr marL="12700">
              <a:lnSpc>
                <a:spcPct val="100000"/>
              </a:lnSpc>
              <a:spcBef>
                <a:spcPts val="110"/>
              </a:spcBef>
            </a:pPr>
            <a:r>
              <a:rPr sz="1050" b="1" dirty="0">
                <a:latin typeface="Times New Roman" panose="02020603050405020304"/>
                <a:cs typeface="Times New Roman" panose="02020603050405020304"/>
              </a:rPr>
              <a:t>Distribusi</a:t>
            </a:r>
            <a:r>
              <a:rPr sz="1050" b="1" spc="20" dirty="0">
                <a:latin typeface="Times New Roman" panose="02020603050405020304"/>
                <a:cs typeface="Times New Roman" panose="02020603050405020304"/>
              </a:rPr>
              <a:t> </a:t>
            </a:r>
            <a:r>
              <a:rPr sz="1050" b="1" dirty="0">
                <a:latin typeface="Times New Roman" panose="02020603050405020304"/>
                <a:cs typeface="Times New Roman" panose="02020603050405020304"/>
              </a:rPr>
              <a:t>Pasien </a:t>
            </a:r>
            <a:r>
              <a:rPr sz="1050" b="1" spc="5" dirty="0">
                <a:latin typeface="Times New Roman" panose="02020603050405020304"/>
                <a:cs typeface="Times New Roman" panose="02020603050405020304"/>
              </a:rPr>
              <a:t>Berdasarkan</a:t>
            </a:r>
            <a:r>
              <a:rPr sz="1050" b="1" spc="10" dirty="0">
                <a:latin typeface="Times New Roman" panose="02020603050405020304"/>
                <a:cs typeface="Times New Roman" panose="02020603050405020304"/>
              </a:rPr>
              <a:t> </a:t>
            </a:r>
            <a:r>
              <a:rPr sz="1050" b="1" dirty="0">
                <a:latin typeface="Times New Roman" panose="02020603050405020304"/>
                <a:cs typeface="Times New Roman" panose="02020603050405020304"/>
              </a:rPr>
              <a:t>Umur</a:t>
            </a:r>
            <a:endParaRPr sz="1050">
              <a:latin typeface="Times New Roman" panose="02020603050405020304"/>
              <a:cs typeface="Times New Roman" panose="02020603050405020304"/>
            </a:endParaRPr>
          </a:p>
        </p:txBody>
      </p:sp>
      <p:graphicFrame>
        <p:nvGraphicFramePr>
          <p:cNvPr id="36" name="object 36"/>
          <p:cNvGraphicFramePr>
            <a:graphicFrameLocks noGrp="1"/>
          </p:cNvGraphicFramePr>
          <p:nvPr/>
        </p:nvGraphicFramePr>
        <p:xfrm>
          <a:off x="5243967" y="8352399"/>
          <a:ext cx="4382135" cy="1362075"/>
        </p:xfrm>
        <a:graphic>
          <a:graphicData uri="http://schemas.openxmlformats.org/drawingml/2006/table">
            <a:tbl>
              <a:tblPr firstRow="1" bandRow="1">
                <a:tableStyleId>{2D5ABB26-0587-4C30-8999-92F81FD0307C}</a:tableStyleId>
              </a:tblPr>
              <a:tblGrid>
                <a:gridCol w="1680210"/>
                <a:gridCol w="1433195"/>
                <a:gridCol w="1268730"/>
              </a:tblGrid>
              <a:tr h="270698">
                <a:tc>
                  <a:txBody>
                    <a:bodyPr/>
                    <a:lstStyle/>
                    <a:p>
                      <a:pPr marL="283845" algn="ctr">
                        <a:lnSpc>
                          <a:spcPct val="100000"/>
                        </a:lnSpc>
                        <a:spcBef>
                          <a:spcPts val="400"/>
                        </a:spcBef>
                      </a:pPr>
                      <a:r>
                        <a:rPr sz="1050" b="1" spc="5" dirty="0">
                          <a:latin typeface="Times New Roman" panose="02020603050405020304"/>
                          <a:cs typeface="Times New Roman" panose="02020603050405020304"/>
                        </a:rPr>
                        <a:t>Usia</a:t>
                      </a:r>
                      <a:endParaRPr sz="1050">
                        <a:latin typeface="Times New Roman" panose="02020603050405020304"/>
                        <a:cs typeface="Times New Roman" panose="02020603050405020304"/>
                      </a:endParaRPr>
                    </a:p>
                  </a:txBody>
                  <a:tcPr marL="0" marR="0" marT="50800" marB="0">
                    <a:lnT w="9525">
                      <a:solidFill>
                        <a:srgbClr val="1D9A78"/>
                      </a:solidFill>
                      <a:prstDash val="solid"/>
                    </a:lnT>
                    <a:lnB w="9525">
                      <a:solidFill>
                        <a:srgbClr val="1D9A78"/>
                      </a:solidFill>
                      <a:prstDash val="solid"/>
                    </a:lnB>
                  </a:tcPr>
                </a:tc>
                <a:tc>
                  <a:txBody>
                    <a:bodyPr/>
                    <a:lstStyle/>
                    <a:p>
                      <a:pPr marL="342900" algn="ctr">
                        <a:lnSpc>
                          <a:spcPct val="100000"/>
                        </a:lnSpc>
                        <a:spcBef>
                          <a:spcPts val="400"/>
                        </a:spcBef>
                      </a:pPr>
                      <a:r>
                        <a:rPr sz="1050" b="1" dirty="0">
                          <a:latin typeface="Times New Roman" panose="02020603050405020304"/>
                          <a:cs typeface="Times New Roman" panose="02020603050405020304"/>
                        </a:rPr>
                        <a:t>Jumlah</a:t>
                      </a:r>
                      <a:r>
                        <a:rPr sz="1050" b="1" spc="-15" dirty="0">
                          <a:latin typeface="Times New Roman" panose="02020603050405020304"/>
                          <a:cs typeface="Times New Roman" panose="02020603050405020304"/>
                        </a:rPr>
                        <a:t> </a:t>
                      </a:r>
                      <a:r>
                        <a:rPr sz="1050" b="1" dirty="0">
                          <a:latin typeface="Times New Roman" panose="02020603050405020304"/>
                          <a:cs typeface="Times New Roman" panose="02020603050405020304"/>
                        </a:rPr>
                        <a:t>(n)</a:t>
                      </a:r>
                      <a:endParaRPr sz="1050">
                        <a:latin typeface="Times New Roman" panose="02020603050405020304"/>
                        <a:cs typeface="Times New Roman" panose="02020603050405020304"/>
                      </a:endParaRPr>
                    </a:p>
                  </a:txBody>
                  <a:tcPr marL="0" marR="0" marT="50800" marB="0">
                    <a:lnT w="9525">
                      <a:solidFill>
                        <a:srgbClr val="1D9A78"/>
                      </a:solidFill>
                      <a:prstDash val="solid"/>
                    </a:lnT>
                    <a:lnB w="9525">
                      <a:solidFill>
                        <a:srgbClr val="1D9A78"/>
                      </a:solidFill>
                      <a:prstDash val="solid"/>
                    </a:lnB>
                  </a:tcPr>
                </a:tc>
                <a:tc>
                  <a:txBody>
                    <a:bodyPr/>
                    <a:lstStyle/>
                    <a:p>
                      <a:pPr marL="59690" algn="ctr">
                        <a:lnSpc>
                          <a:spcPct val="100000"/>
                        </a:lnSpc>
                        <a:spcBef>
                          <a:spcPts val="400"/>
                        </a:spcBef>
                      </a:pPr>
                      <a:r>
                        <a:rPr sz="1050" b="1" dirty="0">
                          <a:latin typeface="Times New Roman" panose="02020603050405020304"/>
                          <a:cs typeface="Times New Roman" panose="02020603050405020304"/>
                        </a:rPr>
                        <a:t>Persentase (%)</a:t>
                      </a:r>
                      <a:endParaRPr sz="1050">
                        <a:latin typeface="Times New Roman" panose="02020603050405020304"/>
                        <a:cs typeface="Times New Roman" panose="02020603050405020304"/>
                      </a:endParaRPr>
                    </a:p>
                  </a:txBody>
                  <a:tcPr marL="0" marR="0" marT="50800" marB="0">
                    <a:lnT w="9525">
                      <a:solidFill>
                        <a:srgbClr val="1D9A78"/>
                      </a:solidFill>
                      <a:prstDash val="solid"/>
                    </a:lnT>
                    <a:lnB w="9525">
                      <a:solidFill>
                        <a:srgbClr val="1D9A78"/>
                      </a:solidFill>
                      <a:prstDash val="solid"/>
                    </a:lnB>
                  </a:tcPr>
                </a:tc>
              </a:tr>
              <a:tr h="270698">
                <a:tc>
                  <a:txBody>
                    <a:bodyPr/>
                    <a:lstStyle/>
                    <a:p>
                      <a:pPr marL="45720">
                        <a:lnSpc>
                          <a:spcPct val="100000"/>
                        </a:lnSpc>
                        <a:spcBef>
                          <a:spcPts val="400"/>
                        </a:spcBef>
                      </a:pPr>
                      <a:r>
                        <a:rPr sz="1050" b="1" spc="5" dirty="0">
                          <a:latin typeface="Times New Roman" panose="02020603050405020304"/>
                          <a:cs typeface="Times New Roman" panose="02020603050405020304"/>
                        </a:rPr>
                        <a:t>26-45</a:t>
                      </a:r>
                      <a:r>
                        <a:rPr sz="1050" b="1" spc="-30" dirty="0">
                          <a:latin typeface="Times New Roman" panose="02020603050405020304"/>
                          <a:cs typeface="Times New Roman" panose="02020603050405020304"/>
                        </a:rPr>
                        <a:t> </a:t>
                      </a:r>
                      <a:r>
                        <a:rPr sz="1050" b="1" dirty="0">
                          <a:latin typeface="Times New Roman" panose="02020603050405020304"/>
                          <a:cs typeface="Times New Roman" panose="02020603050405020304"/>
                        </a:rPr>
                        <a:t>tahun</a:t>
                      </a:r>
                      <a:endParaRPr sz="1050">
                        <a:latin typeface="Times New Roman" panose="02020603050405020304"/>
                        <a:cs typeface="Times New Roman" panose="02020603050405020304"/>
                      </a:endParaRPr>
                    </a:p>
                  </a:txBody>
                  <a:tcPr marL="0" marR="0" marT="50800" marB="0">
                    <a:lnT w="9525">
                      <a:solidFill>
                        <a:srgbClr val="1D9A78"/>
                      </a:solidFill>
                      <a:prstDash val="solid"/>
                    </a:lnT>
                    <a:solidFill>
                      <a:srgbClr val="D1EAE4"/>
                    </a:solidFill>
                  </a:tcPr>
                </a:tc>
                <a:tc>
                  <a:txBody>
                    <a:bodyPr/>
                    <a:lstStyle/>
                    <a:p>
                      <a:pPr marL="342900" algn="ctr">
                        <a:lnSpc>
                          <a:spcPct val="100000"/>
                        </a:lnSpc>
                        <a:spcBef>
                          <a:spcPts val="400"/>
                        </a:spcBef>
                      </a:pPr>
                      <a:r>
                        <a:rPr sz="1050" spc="5" dirty="0">
                          <a:latin typeface="Times New Roman" panose="02020603050405020304"/>
                          <a:cs typeface="Times New Roman" panose="02020603050405020304"/>
                        </a:rPr>
                        <a:t>40</a:t>
                      </a:r>
                      <a:endParaRPr sz="1050">
                        <a:latin typeface="Times New Roman" panose="02020603050405020304"/>
                        <a:cs typeface="Times New Roman" panose="02020603050405020304"/>
                      </a:endParaRPr>
                    </a:p>
                  </a:txBody>
                  <a:tcPr marL="0" marR="0" marT="50800" marB="0">
                    <a:lnT w="9525">
                      <a:solidFill>
                        <a:srgbClr val="1D9A78"/>
                      </a:solidFill>
                      <a:prstDash val="solid"/>
                    </a:lnT>
                    <a:solidFill>
                      <a:srgbClr val="D1EAE4"/>
                    </a:solidFill>
                  </a:tcPr>
                </a:tc>
                <a:tc>
                  <a:txBody>
                    <a:bodyPr/>
                    <a:lstStyle/>
                    <a:p>
                      <a:pPr marL="59690" algn="ctr">
                        <a:lnSpc>
                          <a:spcPct val="100000"/>
                        </a:lnSpc>
                        <a:spcBef>
                          <a:spcPts val="400"/>
                        </a:spcBef>
                      </a:pPr>
                      <a:r>
                        <a:rPr sz="1050" dirty="0">
                          <a:latin typeface="Times New Roman" panose="02020603050405020304"/>
                          <a:cs typeface="Times New Roman" panose="02020603050405020304"/>
                        </a:rPr>
                        <a:t>29,41</a:t>
                      </a:r>
                      <a:endParaRPr sz="1050">
                        <a:latin typeface="Times New Roman" panose="02020603050405020304"/>
                        <a:cs typeface="Times New Roman" panose="02020603050405020304"/>
                      </a:endParaRPr>
                    </a:p>
                  </a:txBody>
                  <a:tcPr marL="0" marR="0" marT="50800" marB="0">
                    <a:lnT w="9525">
                      <a:solidFill>
                        <a:srgbClr val="1D9A78"/>
                      </a:solidFill>
                      <a:prstDash val="solid"/>
                    </a:lnT>
                    <a:solidFill>
                      <a:srgbClr val="D1EAE4"/>
                    </a:solidFill>
                  </a:tcPr>
                </a:tc>
              </a:tr>
              <a:tr h="270630">
                <a:tc>
                  <a:txBody>
                    <a:bodyPr/>
                    <a:lstStyle/>
                    <a:p>
                      <a:pPr marL="45720">
                        <a:lnSpc>
                          <a:spcPct val="100000"/>
                        </a:lnSpc>
                        <a:spcBef>
                          <a:spcPts val="405"/>
                        </a:spcBef>
                      </a:pPr>
                      <a:r>
                        <a:rPr sz="1050" b="1" spc="5" dirty="0">
                          <a:latin typeface="Times New Roman" panose="02020603050405020304"/>
                          <a:cs typeface="Times New Roman" panose="02020603050405020304"/>
                        </a:rPr>
                        <a:t>46-65</a:t>
                      </a:r>
                      <a:r>
                        <a:rPr sz="1050" b="1" spc="-30" dirty="0">
                          <a:latin typeface="Times New Roman" panose="02020603050405020304"/>
                          <a:cs typeface="Times New Roman" panose="02020603050405020304"/>
                        </a:rPr>
                        <a:t> </a:t>
                      </a:r>
                      <a:r>
                        <a:rPr sz="1050" b="1" dirty="0">
                          <a:latin typeface="Times New Roman" panose="02020603050405020304"/>
                          <a:cs typeface="Times New Roman" panose="02020603050405020304"/>
                        </a:rPr>
                        <a:t>tahun</a:t>
                      </a:r>
                      <a:endParaRPr sz="1050">
                        <a:latin typeface="Times New Roman" panose="02020603050405020304"/>
                        <a:cs typeface="Times New Roman" panose="02020603050405020304"/>
                      </a:endParaRPr>
                    </a:p>
                  </a:txBody>
                  <a:tcPr marL="0" marR="0" marT="51435" marB="0"/>
                </a:tc>
                <a:tc>
                  <a:txBody>
                    <a:bodyPr/>
                    <a:lstStyle/>
                    <a:p>
                      <a:pPr marL="342900" algn="ctr">
                        <a:lnSpc>
                          <a:spcPct val="100000"/>
                        </a:lnSpc>
                        <a:spcBef>
                          <a:spcPts val="405"/>
                        </a:spcBef>
                      </a:pPr>
                      <a:r>
                        <a:rPr sz="1050" spc="5" dirty="0">
                          <a:latin typeface="Times New Roman" panose="02020603050405020304"/>
                          <a:cs typeface="Times New Roman" panose="02020603050405020304"/>
                        </a:rPr>
                        <a:t>71</a:t>
                      </a:r>
                      <a:endParaRPr sz="1050">
                        <a:latin typeface="Times New Roman" panose="02020603050405020304"/>
                        <a:cs typeface="Times New Roman" panose="02020603050405020304"/>
                      </a:endParaRPr>
                    </a:p>
                  </a:txBody>
                  <a:tcPr marL="0" marR="0" marT="51435" marB="0"/>
                </a:tc>
                <a:tc>
                  <a:txBody>
                    <a:bodyPr/>
                    <a:lstStyle/>
                    <a:p>
                      <a:pPr marL="59690" algn="ctr">
                        <a:lnSpc>
                          <a:spcPct val="100000"/>
                        </a:lnSpc>
                        <a:spcBef>
                          <a:spcPts val="405"/>
                        </a:spcBef>
                      </a:pPr>
                      <a:r>
                        <a:rPr sz="1050" dirty="0">
                          <a:latin typeface="Times New Roman" panose="02020603050405020304"/>
                          <a:cs typeface="Times New Roman" panose="02020603050405020304"/>
                        </a:rPr>
                        <a:t>52,21</a:t>
                      </a:r>
                      <a:endParaRPr sz="1050">
                        <a:latin typeface="Times New Roman" panose="02020603050405020304"/>
                        <a:cs typeface="Times New Roman" panose="02020603050405020304"/>
                      </a:endParaRPr>
                    </a:p>
                  </a:txBody>
                  <a:tcPr marL="0" marR="0" marT="51435" marB="0"/>
                </a:tc>
              </a:tr>
              <a:tr h="270681">
                <a:tc>
                  <a:txBody>
                    <a:bodyPr/>
                    <a:lstStyle/>
                    <a:p>
                      <a:pPr marL="45720">
                        <a:lnSpc>
                          <a:spcPct val="100000"/>
                        </a:lnSpc>
                        <a:spcBef>
                          <a:spcPts val="405"/>
                        </a:spcBef>
                      </a:pPr>
                      <a:r>
                        <a:rPr sz="1050" b="1" spc="5" dirty="0">
                          <a:latin typeface="Times New Roman" panose="02020603050405020304"/>
                          <a:cs typeface="Times New Roman" panose="02020603050405020304"/>
                        </a:rPr>
                        <a:t>&gt;65</a:t>
                      </a:r>
                      <a:r>
                        <a:rPr sz="1050" b="1" spc="-30" dirty="0">
                          <a:latin typeface="Times New Roman" panose="02020603050405020304"/>
                          <a:cs typeface="Times New Roman" panose="02020603050405020304"/>
                        </a:rPr>
                        <a:t> </a:t>
                      </a:r>
                      <a:r>
                        <a:rPr sz="1050" b="1" dirty="0">
                          <a:latin typeface="Times New Roman" panose="02020603050405020304"/>
                          <a:cs typeface="Times New Roman" panose="02020603050405020304"/>
                        </a:rPr>
                        <a:t>tahun</a:t>
                      </a:r>
                      <a:endParaRPr sz="1050">
                        <a:latin typeface="Times New Roman" panose="02020603050405020304"/>
                        <a:cs typeface="Times New Roman" panose="02020603050405020304"/>
                      </a:endParaRPr>
                    </a:p>
                  </a:txBody>
                  <a:tcPr marL="0" marR="0" marT="51435" marB="0">
                    <a:solidFill>
                      <a:srgbClr val="D1EAE4"/>
                    </a:solidFill>
                  </a:tcPr>
                </a:tc>
                <a:tc>
                  <a:txBody>
                    <a:bodyPr/>
                    <a:lstStyle/>
                    <a:p>
                      <a:pPr marL="342900" algn="ctr">
                        <a:lnSpc>
                          <a:spcPct val="100000"/>
                        </a:lnSpc>
                        <a:spcBef>
                          <a:spcPts val="405"/>
                        </a:spcBef>
                      </a:pPr>
                      <a:r>
                        <a:rPr sz="1050" spc="5" dirty="0">
                          <a:latin typeface="Times New Roman" panose="02020603050405020304"/>
                          <a:cs typeface="Times New Roman" panose="02020603050405020304"/>
                        </a:rPr>
                        <a:t>25</a:t>
                      </a:r>
                      <a:endParaRPr sz="1050">
                        <a:latin typeface="Times New Roman" panose="02020603050405020304"/>
                        <a:cs typeface="Times New Roman" panose="02020603050405020304"/>
                      </a:endParaRPr>
                    </a:p>
                  </a:txBody>
                  <a:tcPr marL="0" marR="0" marT="51435" marB="0">
                    <a:solidFill>
                      <a:srgbClr val="D1EAE4"/>
                    </a:solidFill>
                  </a:tcPr>
                </a:tc>
                <a:tc>
                  <a:txBody>
                    <a:bodyPr/>
                    <a:lstStyle/>
                    <a:p>
                      <a:pPr marL="59690" algn="ctr">
                        <a:lnSpc>
                          <a:spcPct val="100000"/>
                        </a:lnSpc>
                        <a:spcBef>
                          <a:spcPts val="405"/>
                        </a:spcBef>
                      </a:pPr>
                      <a:r>
                        <a:rPr sz="1050" dirty="0">
                          <a:latin typeface="Times New Roman" panose="02020603050405020304"/>
                          <a:cs typeface="Times New Roman" panose="02020603050405020304"/>
                        </a:rPr>
                        <a:t>18,38</a:t>
                      </a:r>
                      <a:endParaRPr sz="1050">
                        <a:latin typeface="Times New Roman" panose="02020603050405020304"/>
                        <a:cs typeface="Times New Roman" panose="02020603050405020304"/>
                      </a:endParaRPr>
                    </a:p>
                  </a:txBody>
                  <a:tcPr marL="0" marR="0" marT="51435" marB="0">
                    <a:solidFill>
                      <a:srgbClr val="D1EAE4"/>
                    </a:solidFill>
                  </a:tcPr>
                </a:tc>
              </a:tr>
              <a:tr h="270698">
                <a:tc>
                  <a:txBody>
                    <a:bodyPr/>
                    <a:lstStyle/>
                    <a:p>
                      <a:pPr marL="45720">
                        <a:lnSpc>
                          <a:spcPct val="100000"/>
                        </a:lnSpc>
                        <a:spcBef>
                          <a:spcPts val="405"/>
                        </a:spcBef>
                      </a:pPr>
                      <a:r>
                        <a:rPr sz="1050" b="1" spc="-15" dirty="0">
                          <a:latin typeface="Times New Roman" panose="02020603050405020304"/>
                          <a:cs typeface="Times New Roman" panose="02020603050405020304"/>
                        </a:rPr>
                        <a:t>Total</a:t>
                      </a:r>
                      <a:endParaRPr sz="1050">
                        <a:latin typeface="Times New Roman" panose="02020603050405020304"/>
                        <a:cs typeface="Times New Roman" panose="02020603050405020304"/>
                      </a:endParaRPr>
                    </a:p>
                  </a:txBody>
                  <a:tcPr marL="0" marR="0" marT="51435" marB="0">
                    <a:lnB w="9525">
                      <a:solidFill>
                        <a:srgbClr val="1D9A78"/>
                      </a:solidFill>
                      <a:prstDash val="solid"/>
                    </a:lnB>
                  </a:tcPr>
                </a:tc>
                <a:tc>
                  <a:txBody>
                    <a:bodyPr/>
                    <a:lstStyle/>
                    <a:p>
                      <a:pPr marL="343535" algn="ctr">
                        <a:lnSpc>
                          <a:spcPct val="100000"/>
                        </a:lnSpc>
                        <a:spcBef>
                          <a:spcPts val="405"/>
                        </a:spcBef>
                      </a:pPr>
                      <a:r>
                        <a:rPr sz="1050" spc="5" dirty="0">
                          <a:latin typeface="Times New Roman" panose="02020603050405020304"/>
                          <a:cs typeface="Times New Roman" panose="02020603050405020304"/>
                        </a:rPr>
                        <a:t>136</a:t>
                      </a:r>
                      <a:endParaRPr sz="1050">
                        <a:latin typeface="Times New Roman" panose="02020603050405020304"/>
                        <a:cs typeface="Times New Roman" panose="02020603050405020304"/>
                      </a:endParaRPr>
                    </a:p>
                  </a:txBody>
                  <a:tcPr marL="0" marR="0" marT="51435" marB="0">
                    <a:lnB w="9525">
                      <a:solidFill>
                        <a:srgbClr val="1D9A78"/>
                      </a:solidFill>
                      <a:prstDash val="solid"/>
                    </a:lnB>
                  </a:tcPr>
                </a:tc>
                <a:tc>
                  <a:txBody>
                    <a:bodyPr/>
                    <a:lstStyle/>
                    <a:p>
                      <a:pPr marL="58420" algn="ctr">
                        <a:lnSpc>
                          <a:spcPct val="100000"/>
                        </a:lnSpc>
                        <a:spcBef>
                          <a:spcPts val="405"/>
                        </a:spcBef>
                      </a:pPr>
                      <a:r>
                        <a:rPr sz="1050" dirty="0">
                          <a:latin typeface="Times New Roman" panose="02020603050405020304"/>
                          <a:cs typeface="Times New Roman" panose="02020603050405020304"/>
                        </a:rPr>
                        <a:t>100.00</a:t>
                      </a:r>
                      <a:endParaRPr sz="1050">
                        <a:latin typeface="Times New Roman" panose="02020603050405020304"/>
                        <a:cs typeface="Times New Roman" panose="02020603050405020304"/>
                      </a:endParaRPr>
                    </a:p>
                  </a:txBody>
                  <a:tcPr marL="0" marR="0" marT="51435" marB="0">
                    <a:lnB w="9525">
                      <a:solidFill>
                        <a:srgbClr val="1D9A78"/>
                      </a:solidFill>
                      <a:prstDash val="solid"/>
                    </a:lnB>
                  </a:tcPr>
                </a:tc>
              </a:tr>
            </a:tbl>
          </a:graphicData>
        </a:graphic>
      </p:graphicFrame>
      <p:graphicFrame>
        <p:nvGraphicFramePr>
          <p:cNvPr id="37" name="object 37"/>
          <p:cNvGraphicFramePr>
            <a:graphicFrameLocks noGrp="1"/>
          </p:cNvGraphicFramePr>
          <p:nvPr/>
        </p:nvGraphicFramePr>
        <p:xfrm>
          <a:off x="5385183" y="10047745"/>
          <a:ext cx="4130675" cy="6170930"/>
        </p:xfrm>
        <a:graphic>
          <a:graphicData uri="http://schemas.openxmlformats.org/drawingml/2006/table">
            <a:tbl>
              <a:tblPr firstRow="1" bandRow="1">
                <a:tableStyleId>{2D5ABB26-0587-4C30-8999-92F81FD0307C}</a:tableStyleId>
              </a:tblPr>
              <a:tblGrid>
                <a:gridCol w="288290"/>
                <a:gridCol w="1888489"/>
                <a:gridCol w="896619"/>
                <a:gridCol w="1056640"/>
              </a:tblGrid>
              <a:tr h="179537">
                <a:tc>
                  <a:txBody>
                    <a:bodyPr/>
                    <a:lstStyle/>
                    <a:p>
                      <a:pPr>
                        <a:lnSpc>
                          <a:spcPct val="100000"/>
                        </a:lnSpc>
                      </a:pPr>
                      <a:endParaRPr sz="1000">
                        <a:latin typeface="Times New Roman" panose="02020603050405020304"/>
                        <a:cs typeface="Times New Roman" panose="02020603050405020304"/>
                      </a:endParaRPr>
                    </a:p>
                  </a:txBody>
                  <a:tcPr marL="0" marR="0" marT="0" marB="0">
                    <a:lnT w="9525">
                      <a:solidFill>
                        <a:srgbClr val="1D9A78"/>
                      </a:solidFill>
                      <a:prstDash val="solid"/>
                    </a:lnT>
                    <a:lnB w="9525">
                      <a:solidFill>
                        <a:srgbClr val="1D9A78"/>
                      </a:solidFill>
                      <a:prstDash val="solid"/>
                    </a:lnB>
                  </a:tcPr>
                </a:tc>
                <a:tc>
                  <a:txBody>
                    <a:bodyPr/>
                    <a:lstStyle/>
                    <a:p>
                      <a:pPr marL="76835">
                        <a:lnSpc>
                          <a:spcPct val="100000"/>
                        </a:lnSpc>
                        <a:spcBef>
                          <a:spcPts val="275"/>
                        </a:spcBef>
                      </a:pPr>
                      <a:r>
                        <a:rPr sz="700" b="1" spc="15" dirty="0">
                          <a:latin typeface="Times New Roman" panose="02020603050405020304"/>
                          <a:cs typeface="Times New Roman" panose="02020603050405020304"/>
                        </a:rPr>
                        <a:t>Golongan</a:t>
                      </a:r>
                      <a:r>
                        <a:rPr sz="700" b="1" spc="-25" dirty="0">
                          <a:latin typeface="Times New Roman" panose="02020603050405020304"/>
                          <a:cs typeface="Times New Roman" panose="02020603050405020304"/>
                        </a:rPr>
                        <a:t> </a:t>
                      </a:r>
                      <a:r>
                        <a:rPr sz="700" b="1" spc="15" dirty="0">
                          <a:latin typeface="Times New Roman" panose="02020603050405020304"/>
                          <a:cs typeface="Times New Roman" panose="02020603050405020304"/>
                        </a:rPr>
                        <a:t>dan</a:t>
                      </a:r>
                      <a:r>
                        <a:rPr sz="700" b="1" spc="-10" dirty="0">
                          <a:latin typeface="Times New Roman" panose="02020603050405020304"/>
                          <a:cs typeface="Times New Roman" panose="02020603050405020304"/>
                        </a:rPr>
                        <a:t> </a:t>
                      </a:r>
                      <a:r>
                        <a:rPr sz="700" b="1" spc="20" dirty="0">
                          <a:latin typeface="Times New Roman" panose="02020603050405020304"/>
                          <a:cs typeface="Times New Roman" panose="02020603050405020304"/>
                        </a:rPr>
                        <a:t>Nama</a:t>
                      </a:r>
                      <a:r>
                        <a:rPr sz="700" b="1" spc="-15" dirty="0">
                          <a:latin typeface="Times New Roman" panose="02020603050405020304"/>
                          <a:cs typeface="Times New Roman" panose="02020603050405020304"/>
                        </a:rPr>
                        <a:t> </a:t>
                      </a:r>
                      <a:r>
                        <a:rPr sz="700" b="1" spc="15" dirty="0">
                          <a:latin typeface="Times New Roman" panose="02020603050405020304"/>
                          <a:cs typeface="Times New Roman" panose="02020603050405020304"/>
                        </a:rPr>
                        <a:t>Obat</a:t>
                      </a:r>
                      <a:endParaRPr sz="700">
                        <a:latin typeface="Times New Roman" panose="02020603050405020304"/>
                        <a:cs typeface="Times New Roman" panose="02020603050405020304"/>
                      </a:endParaRPr>
                    </a:p>
                  </a:txBody>
                  <a:tcPr marL="0" marR="0" marT="34925" marB="0">
                    <a:lnT w="9525">
                      <a:solidFill>
                        <a:srgbClr val="1D9A78"/>
                      </a:solidFill>
                      <a:prstDash val="solid"/>
                    </a:lnT>
                    <a:lnB w="9525">
                      <a:solidFill>
                        <a:srgbClr val="1D9A78"/>
                      </a:solidFill>
                      <a:prstDash val="solid"/>
                    </a:lnB>
                  </a:tcPr>
                </a:tc>
                <a:tc>
                  <a:txBody>
                    <a:bodyPr/>
                    <a:lstStyle/>
                    <a:p>
                      <a:pPr algn="ctr">
                        <a:lnSpc>
                          <a:spcPct val="100000"/>
                        </a:lnSpc>
                        <a:spcBef>
                          <a:spcPts val="275"/>
                        </a:spcBef>
                      </a:pPr>
                      <a:r>
                        <a:rPr sz="700" b="1" spc="15" dirty="0">
                          <a:latin typeface="Times New Roman" panose="02020603050405020304"/>
                          <a:cs typeface="Times New Roman" panose="02020603050405020304"/>
                        </a:rPr>
                        <a:t>Jumlah</a:t>
                      </a:r>
                      <a:r>
                        <a:rPr sz="700" b="1" spc="-40" dirty="0">
                          <a:latin typeface="Times New Roman" panose="02020603050405020304"/>
                          <a:cs typeface="Times New Roman" panose="02020603050405020304"/>
                        </a:rPr>
                        <a:t> </a:t>
                      </a:r>
                      <a:r>
                        <a:rPr sz="700" b="1" spc="10" dirty="0">
                          <a:latin typeface="Times New Roman" panose="02020603050405020304"/>
                          <a:cs typeface="Times New Roman" panose="02020603050405020304"/>
                        </a:rPr>
                        <a:t>(n)</a:t>
                      </a:r>
                      <a:endParaRPr sz="700">
                        <a:latin typeface="Times New Roman" panose="02020603050405020304"/>
                        <a:cs typeface="Times New Roman" panose="02020603050405020304"/>
                      </a:endParaRPr>
                    </a:p>
                  </a:txBody>
                  <a:tcPr marL="0" marR="0" marT="34925" marB="0">
                    <a:lnT w="9525">
                      <a:solidFill>
                        <a:srgbClr val="1D9A78"/>
                      </a:solidFill>
                      <a:prstDash val="solid"/>
                    </a:lnT>
                    <a:lnB w="9525">
                      <a:solidFill>
                        <a:srgbClr val="1D9A78"/>
                      </a:solidFill>
                      <a:prstDash val="solid"/>
                    </a:lnB>
                  </a:tcPr>
                </a:tc>
                <a:tc>
                  <a:txBody>
                    <a:bodyPr/>
                    <a:lstStyle/>
                    <a:p>
                      <a:pPr marL="6350" algn="ctr">
                        <a:lnSpc>
                          <a:spcPct val="100000"/>
                        </a:lnSpc>
                        <a:spcBef>
                          <a:spcPts val="275"/>
                        </a:spcBef>
                      </a:pPr>
                      <a:r>
                        <a:rPr sz="700" b="1" spc="5" dirty="0">
                          <a:latin typeface="Times New Roman" panose="02020603050405020304"/>
                          <a:cs typeface="Times New Roman" panose="02020603050405020304"/>
                        </a:rPr>
                        <a:t>P</a:t>
                      </a:r>
                      <a:r>
                        <a:rPr sz="700" b="1" dirty="0">
                          <a:latin typeface="Times New Roman" panose="02020603050405020304"/>
                          <a:cs typeface="Times New Roman" panose="02020603050405020304"/>
                        </a:rPr>
                        <a:t>er</a:t>
                      </a:r>
                      <a:r>
                        <a:rPr sz="700" b="1" dirty="0">
                          <a:latin typeface="Times New Roman" panose="02020603050405020304"/>
                          <a:cs typeface="Times New Roman" panose="02020603050405020304"/>
                        </a:rPr>
                        <a:t>senta</a:t>
                      </a:r>
                      <a:r>
                        <a:rPr sz="700" b="1" spc="-5" dirty="0">
                          <a:latin typeface="Times New Roman" panose="02020603050405020304"/>
                          <a:cs typeface="Times New Roman" panose="02020603050405020304"/>
                        </a:rPr>
                        <a:t>s</a:t>
                      </a:r>
                      <a:r>
                        <a:rPr sz="700" b="1" dirty="0">
                          <a:latin typeface="Times New Roman" panose="02020603050405020304"/>
                          <a:cs typeface="Times New Roman" panose="02020603050405020304"/>
                        </a:rPr>
                        <a:t>e</a:t>
                      </a:r>
                      <a:r>
                        <a:rPr sz="700" b="1" spc="-15" dirty="0">
                          <a:latin typeface="Times New Roman" panose="02020603050405020304"/>
                          <a:cs typeface="Times New Roman" panose="02020603050405020304"/>
                        </a:rPr>
                        <a:t> </a:t>
                      </a:r>
                      <a:r>
                        <a:rPr sz="700" b="1" dirty="0">
                          <a:latin typeface="Times New Roman" panose="02020603050405020304"/>
                          <a:cs typeface="Times New Roman" panose="02020603050405020304"/>
                        </a:rPr>
                        <a:t>(</a:t>
                      </a:r>
                      <a:r>
                        <a:rPr sz="700" b="1" spc="-10" dirty="0">
                          <a:latin typeface="Times New Roman" panose="02020603050405020304"/>
                          <a:cs typeface="Times New Roman" panose="02020603050405020304"/>
                        </a:rPr>
                        <a:t>%</a:t>
                      </a:r>
                      <a:r>
                        <a:rPr sz="700" b="1" dirty="0">
                          <a:latin typeface="Times New Roman" panose="02020603050405020304"/>
                          <a:cs typeface="Times New Roman" panose="02020603050405020304"/>
                        </a:rPr>
                        <a:t>)</a:t>
                      </a:r>
                      <a:endParaRPr sz="700">
                        <a:latin typeface="Times New Roman" panose="02020603050405020304"/>
                        <a:cs typeface="Times New Roman" panose="02020603050405020304"/>
                      </a:endParaRPr>
                    </a:p>
                  </a:txBody>
                  <a:tcPr marL="0" marR="0" marT="34925" marB="0">
                    <a:lnT w="9525">
                      <a:solidFill>
                        <a:srgbClr val="1D9A78"/>
                      </a:solidFill>
                      <a:prstDash val="solid"/>
                    </a:lnT>
                    <a:lnB w="9525">
                      <a:solidFill>
                        <a:srgbClr val="1D9A78"/>
                      </a:solidFill>
                      <a:prstDash val="solid"/>
                    </a:lnB>
                  </a:tcPr>
                </a:tc>
              </a:tr>
              <a:tr h="179537">
                <a:tc>
                  <a:txBody>
                    <a:bodyPr/>
                    <a:lstStyle/>
                    <a:p>
                      <a:pPr marL="31750" algn="ctr">
                        <a:lnSpc>
                          <a:spcPct val="100000"/>
                        </a:lnSpc>
                        <a:spcBef>
                          <a:spcPts val="185"/>
                        </a:spcBef>
                      </a:pPr>
                      <a:r>
                        <a:rPr sz="800" b="1" dirty="0">
                          <a:latin typeface="Calibri" panose="020F0502020204030204"/>
                          <a:cs typeface="Calibri" panose="020F0502020204030204"/>
                        </a:rPr>
                        <a:t>1</a:t>
                      </a:r>
                      <a:endParaRPr sz="800">
                        <a:latin typeface="Calibri" panose="020F0502020204030204"/>
                        <a:cs typeface="Calibri" panose="020F0502020204030204"/>
                      </a:endParaRPr>
                    </a:p>
                  </a:txBody>
                  <a:tcPr marL="0" marR="0" marT="23495" marB="0">
                    <a:lnT w="9525">
                      <a:solidFill>
                        <a:srgbClr val="1D9A78"/>
                      </a:solidFill>
                      <a:prstDash val="solid"/>
                    </a:lnT>
                    <a:solidFill>
                      <a:srgbClr val="D1EAE4"/>
                    </a:solidFill>
                  </a:tcPr>
                </a:tc>
                <a:tc>
                  <a:txBody>
                    <a:bodyPr/>
                    <a:lstStyle/>
                    <a:p>
                      <a:pPr marL="76835">
                        <a:lnSpc>
                          <a:spcPct val="100000"/>
                        </a:lnSpc>
                        <a:spcBef>
                          <a:spcPts val="275"/>
                        </a:spcBef>
                      </a:pPr>
                      <a:r>
                        <a:rPr sz="700" b="1" spc="15" dirty="0">
                          <a:latin typeface="Times New Roman" panose="02020603050405020304"/>
                          <a:cs typeface="Times New Roman" panose="02020603050405020304"/>
                        </a:rPr>
                        <a:t>Antagonis</a:t>
                      </a:r>
                      <a:r>
                        <a:rPr sz="700" b="1" spc="-25" dirty="0">
                          <a:latin typeface="Times New Roman" panose="02020603050405020304"/>
                          <a:cs typeface="Times New Roman" panose="02020603050405020304"/>
                        </a:rPr>
                        <a:t> </a:t>
                      </a:r>
                      <a:r>
                        <a:rPr sz="700" b="1" spc="15" dirty="0">
                          <a:latin typeface="Times New Roman" panose="02020603050405020304"/>
                          <a:cs typeface="Times New Roman" panose="02020603050405020304"/>
                        </a:rPr>
                        <a:t>Kalsium,</a:t>
                      </a:r>
                      <a:r>
                        <a:rPr sz="700" b="1" spc="-40" dirty="0">
                          <a:latin typeface="Times New Roman" panose="02020603050405020304"/>
                          <a:cs typeface="Times New Roman" panose="02020603050405020304"/>
                        </a:rPr>
                        <a:t> </a:t>
                      </a:r>
                      <a:r>
                        <a:rPr sz="700" b="1" spc="15" dirty="0">
                          <a:latin typeface="Times New Roman" panose="02020603050405020304"/>
                          <a:cs typeface="Times New Roman" panose="02020603050405020304"/>
                        </a:rPr>
                        <a:t>Beta</a:t>
                      </a:r>
                      <a:r>
                        <a:rPr sz="700" b="1" spc="-25" dirty="0">
                          <a:latin typeface="Times New Roman" panose="02020603050405020304"/>
                          <a:cs typeface="Times New Roman" panose="02020603050405020304"/>
                        </a:rPr>
                        <a:t> </a:t>
                      </a:r>
                      <a:r>
                        <a:rPr sz="700" b="1" spc="15" dirty="0">
                          <a:latin typeface="Times New Roman" panose="02020603050405020304"/>
                          <a:cs typeface="Times New Roman" panose="02020603050405020304"/>
                        </a:rPr>
                        <a:t>Blocker</a:t>
                      </a:r>
                      <a:endParaRPr sz="700">
                        <a:latin typeface="Times New Roman" panose="02020603050405020304"/>
                        <a:cs typeface="Times New Roman" panose="02020603050405020304"/>
                      </a:endParaRPr>
                    </a:p>
                  </a:txBody>
                  <a:tcPr marL="0" marR="0" marT="34925" marB="0">
                    <a:lnT w="9525">
                      <a:solidFill>
                        <a:srgbClr val="1D9A78"/>
                      </a:solidFill>
                      <a:prstDash val="solid"/>
                    </a:lnT>
                    <a:solidFill>
                      <a:srgbClr val="D1EAE4"/>
                    </a:solidFill>
                  </a:tcPr>
                </a:tc>
                <a:tc>
                  <a:txBody>
                    <a:bodyPr/>
                    <a:lstStyle/>
                    <a:p>
                      <a:pPr>
                        <a:lnSpc>
                          <a:spcPct val="100000"/>
                        </a:lnSpc>
                      </a:pPr>
                      <a:endParaRPr sz="1000">
                        <a:latin typeface="Times New Roman" panose="02020603050405020304"/>
                        <a:cs typeface="Times New Roman" panose="02020603050405020304"/>
                      </a:endParaRPr>
                    </a:p>
                  </a:txBody>
                  <a:tcPr marL="0" marR="0" marT="0" marB="0">
                    <a:lnT w="9525">
                      <a:solidFill>
                        <a:srgbClr val="1D9A78"/>
                      </a:solidFill>
                      <a:prstDash val="solid"/>
                    </a:lnT>
                    <a:solidFill>
                      <a:srgbClr val="D1EAE4"/>
                    </a:solidFill>
                  </a:tcPr>
                </a:tc>
                <a:tc>
                  <a:txBody>
                    <a:bodyPr/>
                    <a:lstStyle/>
                    <a:p>
                      <a:pPr>
                        <a:lnSpc>
                          <a:spcPct val="100000"/>
                        </a:lnSpc>
                      </a:pPr>
                      <a:endParaRPr sz="1000">
                        <a:latin typeface="Times New Roman" panose="02020603050405020304"/>
                        <a:cs typeface="Times New Roman" panose="02020603050405020304"/>
                      </a:endParaRPr>
                    </a:p>
                  </a:txBody>
                  <a:tcPr marL="0" marR="0" marT="0" marB="0">
                    <a:lnT w="9525">
                      <a:solidFill>
                        <a:srgbClr val="1D9A78"/>
                      </a:solidFill>
                      <a:prstDash val="solid"/>
                    </a:lnT>
                    <a:solidFill>
                      <a:srgbClr val="D1EAE4"/>
                    </a:solidFill>
                  </a:tcPr>
                </a:tc>
              </a:tr>
              <a:tr h="179537">
                <a:tc>
                  <a:txBody>
                    <a:bodyPr/>
                    <a:lstStyle/>
                    <a:p>
                      <a:pPr>
                        <a:lnSpc>
                          <a:spcPct val="100000"/>
                        </a:lnSpc>
                      </a:pPr>
                      <a:endParaRPr sz="1000">
                        <a:latin typeface="Times New Roman" panose="02020603050405020304"/>
                        <a:cs typeface="Times New Roman" panose="02020603050405020304"/>
                      </a:endParaRPr>
                    </a:p>
                  </a:txBody>
                  <a:tcPr marL="0" marR="0" marT="0" marB="0"/>
                </a:tc>
                <a:tc>
                  <a:txBody>
                    <a:bodyPr/>
                    <a:lstStyle/>
                    <a:p>
                      <a:pPr marL="76835">
                        <a:lnSpc>
                          <a:spcPct val="100000"/>
                        </a:lnSpc>
                        <a:spcBef>
                          <a:spcPts val="275"/>
                        </a:spcBef>
                      </a:pPr>
                      <a:r>
                        <a:rPr sz="700" spc="10" dirty="0">
                          <a:latin typeface="Times New Roman" panose="02020603050405020304"/>
                          <a:cs typeface="Times New Roman" panose="02020603050405020304"/>
                        </a:rPr>
                        <a:t>Amlodipin,</a:t>
                      </a:r>
                      <a:r>
                        <a:rPr sz="700" spc="-25" dirty="0">
                          <a:latin typeface="Times New Roman" panose="02020603050405020304"/>
                          <a:cs typeface="Times New Roman" panose="02020603050405020304"/>
                        </a:rPr>
                        <a:t> </a:t>
                      </a:r>
                      <a:r>
                        <a:rPr sz="700" spc="10" dirty="0">
                          <a:latin typeface="Times New Roman" panose="02020603050405020304"/>
                          <a:cs typeface="Times New Roman" panose="02020603050405020304"/>
                        </a:rPr>
                        <a:t>Bisoprolol</a:t>
                      </a:r>
                      <a:endParaRPr sz="700">
                        <a:latin typeface="Times New Roman" panose="02020603050405020304"/>
                        <a:cs typeface="Times New Roman" panose="02020603050405020304"/>
                      </a:endParaRPr>
                    </a:p>
                  </a:txBody>
                  <a:tcPr marL="0" marR="0" marT="34925" marB="0"/>
                </a:tc>
                <a:tc>
                  <a:txBody>
                    <a:bodyPr/>
                    <a:lstStyle/>
                    <a:p>
                      <a:pPr algn="ctr">
                        <a:lnSpc>
                          <a:spcPct val="100000"/>
                        </a:lnSpc>
                        <a:spcBef>
                          <a:spcPts val="275"/>
                        </a:spcBef>
                      </a:pPr>
                      <a:r>
                        <a:rPr sz="700" spc="15" dirty="0">
                          <a:latin typeface="Times New Roman" panose="02020603050405020304"/>
                          <a:cs typeface="Times New Roman" panose="02020603050405020304"/>
                        </a:rPr>
                        <a:t>33</a:t>
                      </a:r>
                      <a:endParaRPr sz="700">
                        <a:latin typeface="Times New Roman" panose="02020603050405020304"/>
                        <a:cs typeface="Times New Roman" panose="02020603050405020304"/>
                      </a:endParaRPr>
                    </a:p>
                  </a:txBody>
                  <a:tcPr marL="0" marR="0" marT="34925" marB="0"/>
                </a:tc>
                <a:tc>
                  <a:txBody>
                    <a:bodyPr/>
                    <a:lstStyle/>
                    <a:p>
                      <a:pPr marL="6985" algn="ctr">
                        <a:lnSpc>
                          <a:spcPct val="100000"/>
                        </a:lnSpc>
                        <a:spcBef>
                          <a:spcPts val="275"/>
                        </a:spcBef>
                      </a:pPr>
                      <a:r>
                        <a:rPr sz="700" spc="15" dirty="0">
                          <a:latin typeface="Times New Roman" panose="02020603050405020304"/>
                          <a:cs typeface="Times New Roman" panose="02020603050405020304"/>
                        </a:rPr>
                        <a:t>24.26</a:t>
                      </a:r>
                      <a:endParaRPr sz="700">
                        <a:latin typeface="Times New Roman" panose="02020603050405020304"/>
                        <a:cs typeface="Times New Roman" panose="02020603050405020304"/>
                      </a:endParaRPr>
                    </a:p>
                  </a:txBody>
                  <a:tcPr marL="0" marR="0" marT="34925" marB="0"/>
                </a:tc>
              </a:tr>
              <a:tr h="179537">
                <a:tc>
                  <a:txBody>
                    <a:bodyPr/>
                    <a:lstStyle/>
                    <a:p>
                      <a:pPr>
                        <a:lnSpc>
                          <a:spcPct val="100000"/>
                        </a:lnSpc>
                      </a:pPr>
                      <a:endParaRPr sz="1000">
                        <a:latin typeface="Times New Roman" panose="02020603050405020304"/>
                        <a:cs typeface="Times New Roman" panose="02020603050405020304"/>
                      </a:endParaRPr>
                    </a:p>
                  </a:txBody>
                  <a:tcPr marL="0" marR="0" marT="0" marB="0">
                    <a:solidFill>
                      <a:srgbClr val="D1EAE4"/>
                    </a:solidFill>
                  </a:tcPr>
                </a:tc>
                <a:tc>
                  <a:txBody>
                    <a:bodyPr/>
                    <a:lstStyle/>
                    <a:p>
                      <a:pPr marL="76835">
                        <a:lnSpc>
                          <a:spcPct val="100000"/>
                        </a:lnSpc>
                        <a:spcBef>
                          <a:spcPts val="275"/>
                        </a:spcBef>
                      </a:pPr>
                      <a:r>
                        <a:rPr sz="700" spc="10" dirty="0">
                          <a:latin typeface="Times New Roman" panose="02020603050405020304"/>
                          <a:cs typeface="Times New Roman" panose="02020603050405020304"/>
                        </a:rPr>
                        <a:t>Amlodipin,</a:t>
                      </a:r>
                      <a:r>
                        <a:rPr sz="700" spc="-25" dirty="0">
                          <a:latin typeface="Times New Roman" panose="02020603050405020304"/>
                          <a:cs typeface="Times New Roman" panose="02020603050405020304"/>
                        </a:rPr>
                        <a:t> </a:t>
                      </a:r>
                      <a:r>
                        <a:rPr sz="700" spc="10" dirty="0">
                          <a:latin typeface="Times New Roman" panose="02020603050405020304"/>
                          <a:cs typeface="Times New Roman" panose="02020603050405020304"/>
                        </a:rPr>
                        <a:t>Nebivolol</a:t>
                      </a:r>
                      <a:endParaRPr sz="700">
                        <a:latin typeface="Times New Roman" panose="02020603050405020304"/>
                        <a:cs typeface="Times New Roman" panose="02020603050405020304"/>
                      </a:endParaRPr>
                    </a:p>
                  </a:txBody>
                  <a:tcPr marL="0" marR="0" marT="34925" marB="0">
                    <a:solidFill>
                      <a:srgbClr val="D1EAE4"/>
                    </a:solidFill>
                  </a:tcPr>
                </a:tc>
                <a:tc>
                  <a:txBody>
                    <a:bodyPr/>
                    <a:lstStyle/>
                    <a:p>
                      <a:pPr algn="ctr">
                        <a:lnSpc>
                          <a:spcPct val="100000"/>
                        </a:lnSpc>
                        <a:spcBef>
                          <a:spcPts val="275"/>
                        </a:spcBef>
                      </a:pPr>
                      <a:r>
                        <a:rPr sz="700" dirty="0">
                          <a:latin typeface="Times New Roman" panose="02020603050405020304"/>
                          <a:cs typeface="Times New Roman" panose="02020603050405020304"/>
                        </a:rPr>
                        <a:t>5</a:t>
                      </a:r>
                      <a:endParaRPr sz="700">
                        <a:latin typeface="Times New Roman" panose="02020603050405020304"/>
                        <a:cs typeface="Times New Roman" panose="02020603050405020304"/>
                      </a:endParaRPr>
                    </a:p>
                  </a:txBody>
                  <a:tcPr marL="0" marR="0" marT="34925" marB="0">
                    <a:solidFill>
                      <a:srgbClr val="D1EAE4"/>
                    </a:solidFill>
                  </a:tcPr>
                </a:tc>
                <a:tc>
                  <a:txBody>
                    <a:bodyPr/>
                    <a:lstStyle/>
                    <a:p>
                      <a:pPr marL="6985" algn="ctr">
                        <a:lnSpc>
                          <a:spcPct val="100000"/>
                        </a:lnSpc>
                        <a:spcBef>
                          <a:spcPts val="275"/>
                        </a:spcBef>
                      </a:pPr>
                      <a:r>
                        <a:rPr sz="700" spc="10" dirty="0">
                          <a:latin typeface="Times New Roman" panose="02020603050405020304"/>
                          <a:cs typeface="Times New Roman" panose="02020603050405020304"/>
                        </a:rPr>
                        <a:t>3.68</a:t>
                      </a:r>
                      <a:endParaRPr sz="700">
                        <a:latin typeface="Times New Roman" panose="02020603050405020304"/>
                        <a:cs typeface="Times New Roman" panose="02020603050405020304"/>
                      </a:endParaRPr>
                    </a:p>
                  </a:txBody>
                  <a:tcPr marL="0" marR="0" marT="34925" marB="0">
                    <a:solidFill>
                      <a:srgbClr val="D1EAE4"/>
                    </a:solidFill>
                  </a:tcPr>
                </a:tc>
              </a:tr>
              <a:tr h="179537">
                <a:tc>
                  <a:txBody>
                    <a:bodyPr/>
                    <a:lstStyle/>
                    <a:p>
                      <a:pPr>
                        <a:lnSpc>
                          <a:spcPct val="100000"/>
                        </a:lnSpc>
                      </a:pPr>
                      <a:endParaRPr sz="1000">
                        <a:latin typeface="Times New Roman" panose="02020603050405020304"/>
                        <a:cs typeface="Times New Roman" panose="02020603050405020304"/>
                      </a:endParaRPr>
                    </a:p>
                  </a:txBody>
                  <a:tcPr marL="0" marR="0" marT="0" marB="0"/>
                </a:tc>
                <a:tc>
                  <a:txBody>
                    <a:bodyPr/>
                    <a:lstStyle/>
                    <a:p>
                      <a:pPr marL="76835">
                        <a:lnSpc>
                          <a:spcPct val="100000"/>
                        </a:lnSpc>
                        <a:spcBef>
                          <a:spcPts val="275"/>
                        </a:spcBef>
                      </a:pPr>
                      <a:r>
                        <a:rPr sz="700" spc="10" dirty="0">
                          <a:latin typeface="Times New Roman" panose="02020603050405020304"/>
                          <a:cs typeface="Times New Roman" panose="02020603050405020304"/>
                        </a:rPr>
                        <a:t>Nifedipin,</a:t>
                      </a:r>
                      <a:r>
                        <a:rPr sz="700" spc="-40" dirty="0">
                          <a:latin typeface="Times New Roman" panose="02020603050405020304"/>
                          <a:cs typeface="Times New Roman" panose="02020603050405020304"/>
                        </a:rPr>
                        <a:t> </a:t>
                      </a:r>
                      <a:r>
                        <a:rPr sz="700" spc="10" dirty="0">
                          <a:latin typeface="Times New Roman" panose="02020603050405020304"/>
                          <a:cs typeface="Times New Roman" panose="02020603050405020304"/>
                        </a:rPr>
                        <a:t>Bisoprolol</a:t>
                      </a:r>
                      <a:endParaRPr sz="700">
                        <a:latin typeface="Times New Roman" panose="02020603050405020304"/>
                        <a:cs typeface="Times New Roman" panose="02020603050405020304"/>
                      </a:endParaRPr>
                    </a:p>
                  </a:txBody>
                  <a:tcPr marL="0" marR="0" marT="34925" marB="0"/>
                </a:tc>
                <a:tc>
                  <a:txBody>
                    <a:bodyPr/>
                    <a:lstStyle/>
                    <a:p>
                      <a:pPr algn="ctr">
                        <a:lnSpc>
                          <a:spcPct val="100000"/>
                        </a:lnSpc>
                        <a:spcBef>
                          <a:spcPts val="275"/>
                        </a:spcBef>
                      </a:pPr>
                      <a:r>
                        <a:rPr sz="700" dirty="0">
                          <a:latin typeface="Times New Roman" panose="02020603050405020304"/>
                          <a:cs typeface="Times New Roman" panose="02020603050405020304"/>
                        </a:rPr>
                        <a:t>7</a:t>
                      </a:r>
                      <a:endParaRPr sz="700">
                        <a:latin typeface="Times New Roman" panose="02020603050405020304"/>
                        <a:cs typeface="Times New Roman" panose="02020603050405020304"/>
                      </a:endParaRPr>
                    </a:p>
                  </a:txBody>
                  <a:tcPr marL="0" marR="0" marT="34925" marB="0"/>
                </a:tc>
                <a:tc>
                  <a:txBody>
                    <a:bodyPr/>
                    <a:lstStyle/>
                    <a:p>
                      <a:pPr marL="6985" algn="ctr">
                        <a:lnSpc>
                          <a:spcPct val="100000"/>
                        </a:lnSpc>
                        <a:spcBef>
                          <a:spcPts val="275"/>
                        </a:spcBef>
                      </a:pPr>
                      <a:r>
                        <a:rPr sz="700" spc="10" dirty="0">
                          <a:latin typeface="Times New Roman" panose="02020603050405020304"/>
                          <a:cs typeface="Times New Roman" panose="02020603050405020304"/>
                        </a:rPr>
                        <a:t>5.15</a:t>
                      </a:r>
                      <a:endParaRPr sz="700">
                        <a:latin typeface="Times New Roman" panose="02020603050405020304"/>
                        <a:cs typeface="Times New Roman" panose="02020603050405020304"/>
                      </a:endParaRPr>
                    </a:p>
                  </a:txBody>
                  <a:tcPr marL="0" marR="0" marT="34925" marB="0"/>
                </a:tc>
              </a:tr>
              <a:tr h="179537">
                <a:tc>
                  <a:txBody>
                    <a:bodyPr/>
                    <a:lstStyle/>
                    <a:p>
                      <a:pPr>
                        <a:lnSpc>
                          <a:spcPct val="100000"/>
                        </a:lnSpc>
                      </a:pPr>
                      <a:endParaRPr sz="1000">
                        <a:latin typeface="Times New Roman" panose="02020603050405020304"/>
                        <a:cs typeface="Times New Roman" panose="02020603050405020304"/>
                      </a:endParaRPr>
                    </a:p>
                  </a:txBody>
                  <a:tcPr marL="0" marR="0" marT="0" marB="0">
                    <a:solidFill>
                      <a:srgbClr val="D1EAE4"/>
                    </a:solidFill>
                  </a:tcPr>
                </a:tc>
                <a:tc>
                  <a:txBody>
                    <a:bodyPr/>
                    <a:lstStyle/>
                    <a:p>
                      <a:pPr marL="76835">
                        <a:lnSpc>
                          <a:spcPct val="100000"/>
                        </a:lnSpc>
                        <a:spcBef>
                          <a:spcPts val="275"/>
                        </a:spcBef>
                      </a:pPr>
                      <a:r>
                        <a:rPr sz="700" spc="10" dirty="0">
                          <a:latin typeface="Times New Roman" panose="02020603050405020304"/>
                          <a:cs typeface="Times New Roman" panose="02020603050405020304"/>
                        </a:rPr>
                        <a:t>Nifedipin,</a:t>
                      </a:r>
                      <a:r>
                        <a:rPr sz="700" spc="-40" dirty="0">
                          <a:latin typeface="Times New Roman" panose="02020603050405020304"/>
                          <a:cs typeface="Times New Roman" panose="02020603050405020304"/>
                        </a:rPr>
                        <a:t> </a:t>
                      </a:r>
                      <a:r>
                        <a:rPr sz="700" spc="10" dirty="0">
                          <a:latin typeface="Times New Roman" panose="02020603050405020304"/>
                          <a:cs typeface="Times New Roman" panose="02020603050405020304"/>
                        </a:rPr>
                        <a:t>Nebivolol</a:t>
                      </a:r>
                      <a:endParaRPr sz="700">
                        <a:latin typeface="Times New Roman" panose="02020603050405020304"/>
                        <a:cs typeface="Times New Roman" panose="02020603050405020304"/>
                      </a:endParaRPr>
                    </a:p>
                  </a:txBody>
                  <a:tcPr marL="0" marR="0" marT="34925" marB="0">
                    <a:solidFill>
                      <a:srgbClr val="D1EAE4"/>
                    </a:solidFill>
                  </a:tcPr>
                </a:tc>
                <a:tc>
                  <a:txBody>
                    <a:bodyPr/>
                    <a:lstStyle/>
                    <a:p>
                      <a:pPr algn="ctr">
                        <a:lnSpc>
                          <a:spcPct val="100000"/>
                        </a:lnSpc>
                        <a:spcBef>
                          <a:spcPts val="275"/>
                        </a:spcBef>
                      </a:pPr>
                      <a:r>
                        <a:rPr sz="700" dirty="0">
                          <a:latin typeface="Times New Roman" panose="02020603050405020304"/>
                          <a:cs typeface="Times New Roman" panose="02020603050405020304"/>
                        </a:rPr>
                        <a:t>7</a:t>
                      </a:r>
                      <a:endParaRPr sz="700">
                        <a:latin typeface="Times New Roman" panose="02020603050405020304"/>
                        <a:cs typeface="Times New Roman" panose="02020603050405020304"/>
                      </a:endParaRPr>
                    </a:p>
                  </a:txBody>
                  <a:tcPr marL="0" marR="0" marT="34925" marB="0">
                    <a:solidFill>
                      <a:srgbClr val="D1EAE4"/>
                    </a:solidFill>
                  </a:tcPr>
                </a:tc>
                <a:tc>
                  <a:txBody>
                    <a:bodyPr/>
                    <a:lstStyle/>
                    <a:p>
                      <a:pPr marL="6985" algn="ctr">
                        <a:lnSpc>
                          <a:spcPct val="100000"/>
                        </a:lnSpc>
                        <a:spcBef>
                          <a:spcPts val="275"/>
                        </a:spcBef>
                      </a:pPr>
                      <a:r>
                        <a:rPr sz="700" spc="10" dirty="0">
                          <a:latin typeface="Times New Roman" panose="02020603050405020304"/>
                          <a:cs typeface="Times New Roman" panose="02020603050405020304"/>
                        </a:rPr>
                        <a:t>5.15</a:t>
                      </a:r>
                      <a:endParaRPr sz="700">
                        <a:latin typeface="Times New Roman" panose="02020603050405020304"/>
                        <a:cs typeface="Times New Roman" panose="02020603050405020304"/>
                      </a:endParaRPr>
                    </a:p>
                  </a:txBody>
                  <a:tcPr marL="0" marR="0" marT="34925" marB="0">
                    <a:solidFill>
                      <a:srgbClr val="D1EAE4"/>
                    </a:solidFill>
                  </a:tcPr>
                </a:tc>
              </a:tr>
              <a:tr h="179537">
                <a:tc>
                  <a:txBody>
                    <a:bodyPr/>
                    <a:lstStyle/>
                    <a:p>
                      <a:pPr marL="31750" algn="ctr">
                        <a:lnSpc>
                          <a:spcPct val="100000"/>
                        </a:lnSpc>
                        <a:spcBef>
                          <a:spcPts val="185"/>
                        </a:spcBef>
                      </a:pPr>
                      <a:r>
                        <a:rPr sz="800" b="1" dirty="0">
                          <a:latin typeface="Calibri" panose="020F0502020204030204"/>
                          <a:cs typeface="Calibri" panose="020F0502020204030204"/>
                        </a:rPr>
                        <a:t>2</a:t>
                      </a:r>
                      <a:endParaRPr sz="800">
                        <a:latin typeface="Calibri" panose="020F0502020204030204"/>
                        <a:cs typeface="Calibri" panose="020F0502020204030204"/>
                      </a:endParaRPr>
                    </a:p>
                  </a:txBody>
                  <a:tcPr marL="0" marR="0" marT="23495" marB="0"/>
                </a:tc>
                <a:tc>
                  <a:txBody>
                    <a:bodyPr/>
                    <a:lstStyle/>
                    <a:p>
                      <a:pPr marL="76835">
                        <a:lnSpc>
                          <a:spcPct val="100000"/>
                        </a:lnSpc>
                        <a:spcBef>
                          <a:spcPts val="275"/>
                        </a:spcBef>
                      </a:pPr>
                      <a:r>
                        <a:rPr sz="700" b="1" spc="15" dirty="0">
                          <a:latin typeface="Times New Roman" panose="02020603050405020304"/>
                          <a:cs typeface="Times New Roman" panose="02020603050405020304"/>
                        </a:rPr>
                        <a:t>Antagonis</a:t>
                      </a:r>
                      <a:r>
                        <a:rPr sz="700" b="1" spc="-20" dirty="0">
                          <a:latin typeface="Times New Roman" panose="02020603050405020304"/>
                          <a:cs typeface="Times New Roman" panose="02020603050405020304"/>
                        </a:rPr>
                        <a:t> </a:t>
                      </a:r>
                      <a:r>
                        <a:rPr sz="700" b="1" spc="15" dirty="0">
                          <a:latin typeface="Times New Roman" panose="02020603050405020304"/>
                          <a:cs typeface="Times New Roman" panose="02020603050405020304"/>
                        </a:rPr>
                        <a:t>Kalsium,</a:t>
                      </a:r>
                      <a:r>
                        <a:rPr sz="700" b="1" spc="-30" dirty="0">
                          <a:latin typeface="Times New Roman" panose="02020603050405020304"/>
                          <a:cs typeface="Times New Roman" panose="02020603050405020304"/>
                        </a:rPr>
                        <a:t> </a:t>
                      </a:r>
                      <a:r>
                        <a:rPr sz="700" b="1" spc="20" dirty="0">
                          <a:latin typeface="Times New Roman" panose="02020603050405020304"/>
                          <a:cs typeface="Times New Roman" panose="02020603050405020304"/>
                        </a:rPr>
                        <a:t>ACE</a:t>
                      </a:r>
                      <a:r>
                        <a:rPr sz="700" b="1" spc="-5" dirty="0">
                          <a:latin typeface="Times New Roman" panose="02020603050405020304"/>
                          <a:cs typeface="Times New Roman" panose="02020603050405020304"/>
                        </a:rPr>
                        <a:t> </a:t>
                      </a:r>
                      <a:r>
                        <a:rPr sz="700" b="1" spc="10" dirty="0">
                          <a:latin typeface="Times New Roman" panose="02020603050405020304"/>
                          <a:cs typeface="Times New Roman" panose="02020603050405020304"/>
                        </a:rPr>
                        <a:t>Inhibitor</a:t>
                      </a:r>
                      <a:endParaRPr sz="700">
                        <a:latin typeface="Times New Roman" panose="02020603050405020304"/>
                        <a:cs typeface="Times New Roman" panose="02020603050405020304"/>
                      </a:endParaRPr>
                    </a:p>
                  </a:txBody>
                  <a:tcPr marL="0" marR="0" marT="34925" marB="0"/>
                </a:tc>
                <a:tc>
                  <a:txBody>
                    <a:bodyPr/>
                    <a:lstStyle/>
                    <a:p>
                      <a:pPr>
                        <a:lnSpc>
                          <a:spcPct val="100000"/>
                        </a:lnSpc>
                      </a:pPr>
                      <a:endParaRPr sz="1000">
                        <a:latin typeface="Times New Roman" panose="02020603050405020304"/>
                        <a:cs typeface="Times New Roman" panose="02020603050405020304"/>
                      </a:endParaRPr>
                    </a:p>
                  </a:txBody>
                  <a:tcPr marL="0" marR="0" marT="0" marB="0"/>
                </a:tc>
                <a:tc>
                  <a:txBody>
                    <a:bodyPr/>
                    <a:lstStyle/>
                    <a:p>
                      <a:pPr>
                        <a:lnSpc>
                          <a:spcPct val="100000"/>
                        </a:lnSpc>
                      </a:pPr>
                      <a:endParaRPr sz="1000">
                        <a:latin typeface="Times New Roman" panose="02020603050405020304"/>
                        <a:cs typeface="Times New Roman" panose="02020603050405020304"/>
                      </a:endParaRPr>
                    </a:p>
                  </a:txBody>
                  <a:tcPr marL="0" marR="0" marT="0" marB="0"/>
                </a:tc>
              </a:tr>
              <a:tr h="179537">
                <a:tc>
                  <a:txBody>
                    <a:bodyPr/>
                    <a:lstStyle/>
                    <a:p>
                      <a:pPr>
                        <a:lnSpc>
                          <a:spcPct val="100000"/>
                        </a:lnSpc>
                      </a:pPr>
                      <a:endParaRPr sz="1000">
                        <a:latin typeface="Times New Roman" panose="02020603050405020304"/>
                        <a:cs typeface="Times New Roman" panose="02020603050405020304"/>
                      </a:endParaRPr>
                    </a:p>
                  </a:txBody>
                  <a:tcPr marL="0" marR="0" marT="0" marB="0">
                    <a:solidFill>
                      <a:srgbClr val="D1EAE4"/>
                    </a:solidFill>
                  </a:tcPr>
                </a:tc>
                <a:tc>
                  <a:txBody>
                    <a:bodyPr/>
                    <a:lstStyle/>
                    <a:p>
                      <a:pPr marL="76835">
                        <a:lnSpc>
                          <a:spcPct val="100000"/>
                        </a:lnSpc>
                        <a:spcBef>
                          <a:spcPts val="275"/>
                        </a:spcBef>
                      </a:pPr>
                      <a:r>
                        <a:rPr sz="700" spc="10" dirty="0">
                          <a:latin typeface="Times New Roman" panose="02020603050405020304"/>
                          <a:cs typeface="Times New Roman" panose="02020603050405020304"/>
                        </a:rPr>
                        <a:t>Amlodipin,</a:t>
                      </a:r>
                      <a:r>
                        <a:rPr sz="700" spc="-30" dirty="0">
                          <a:latin typeface="Times New Roman" panose="02020603050405020304"/>
                          <a:cs typeface="Times New Roman" panose="02020603050405020304"/>
                        </a:rPr>
                        <a:t> </a:t>
                      </a:r>
                      <a:r>
                        <a:rPr sz="700" spc="10" dirty="0">
                          <a:latin typeface="Times New Roman" panose="02020603050405020304"/>
                          <a:cs typeface="Times New Roman" panose="02020603050405020304"/>
                        </a:rPr>
                        <a:t>Captopril</a:t>
                      </a:r>
                      <a:endParaRPr sz="700">
                        <a:latin typeface="Times New Roman" panose="02020603050405020304"/>
                        <a:cs typeface="Times New Roman" panose="02020603050405020304"/>
                      </a:endParaRPr>
                    </a:p>
                  </a:txBody>
                  <a:tcPr marL="0" marR="0" marT="34925" marB="0">
                    <a:solidFill>
                      <a:srgbClr val="D1EAE4"/>
                    </a:solidFill>
                  </a:tcPr>
                </a:tc>
                <a:tc>
                  <a:txBody>
                    <a:bodyPr/>
                    <a:lstStyle/>
                    <a:p>
                      <a:pPr algn="ctr">
                        <a:lnSpc>
                          <a:spcPct val="100000"/>
                        </a:lnSpc>
                        <a:spcBef>
                          <a:spcPts val="275"/>
                        </a:spcBef>
                      </a:pPr>
                      <a:r>
                        <a:rPr sz="700" spc="15" dirty="0">
                          <a:latin typeface="Times New Roman" panose="02020603050405020304"/>
                          <a:cs typeface="Times New Roman" panose="02020603050405020304"/>
                        </a:rPr>
                        <a:t>24</a:t>
                      </a:r>
                      <a:endParaRPr sz="700">
                        <a:latin typeface="Times New Roman" panose="02020603050405020304"/>
                        <a:cs typeface="Times New Roman" panose="02020603050405020304"/>
                      </a:endParaRPr>
                    </a:p>
                  </a:txBody>
                  <a:tcPr marL="0" marR="0" marT="34925" marB="0">
                    <a:solidFill>
                      <a:srgbClr val="D1EAE4"/>
                    </a:solidFill>
                  </a:tcPr>
                </a:tc>
                <a:tc>
                  <a:txBody>
                    <a:bodyPr/>
                    <a:lstStyle/>
                    <a:p>
                      <a:pPr marL="6985" algn="ctr">
                        <a:lnSpc>
                          <a:spcPct val="100000"/>
                        </a:lnSpc>
                        <a:spcBef>
                          <a:spcPts val="275"/>
                        </a:spcBef>
                      </a:pPr>
                      <a:r>
                        <a:rPr sz="700" spc="15" dirty="0">
                          <a:latin typeface="Times New Roman" panose="02020603050405020304"/>
                          <a:cs typeface="Times New Roman" panose="02020603050405020304"/>
                        </a:rPr>
                        <a:t>17.65</a:t>
                      </a:r>
                      <a:endParaRPr sz="700">
                        <a:latin typeface="Times New Roman" panose="02020603050405020304"/>
                        <a:cs typeface="Times New Roman" panose="02020603050405020304"/>
                      </a:endParaRPr>
                    </a:p>
                  </a:txBody>
                  <a:tcPr marL="0" marR="0" marT="34925" marB="0">
                    <a:solidFill>
                      <a:srgbClr val="D1EAE4"/>
                    </a:solidFill>
                  </a:tcPr>
                </a:tc>
              </a:tr>
              <a:tr h="179537">
                <a:tc>
                  <a:txBody>
                    <a:bodyPr/>
                    <a:lstStyle/>
                    <a:p>
                      <a:pPr>
                        <a:lnSpc>
                          <a:spcPct val="100000"/>
                        </a:lnSpc>
                      </a:pPr>
                      <a:endParaRPr sz="1000">
                        <a:latin typeface="Times New Roman" panose="02020603050405020304"/>
                        <a:cs typeface="Times New Roman" panose="02020603050405020304"/>
                      </a:endParaRPr>
                    </a:p>
                  </a:txBody>
                  <a:tcPr marL="0" marR="0" marT="0" marB="0"/>
                </a:tc>
                <a:tc>
                  <a:txBody>
                    <a:bodyPr/>
                    <a:lstStyle/>
                    <a:p>
                      <a:pPr marL="76835">
                        <a:lnSpc>
                          <a:spcPct val="100000"/>
                        </a:lnSpc>
                        <a:spcBef>
                          <a:spcPts val="275"/>
                        </a:spcBef>
                      </a:pPr>
                      <a:r>
                        <a:rPr sz="700" spc="10" dirty="0">
                          <a:latin typeface="Times New Roman" panose="02020603050405020304"/>
                          <a:cs typeface="Times New Roman" panose="02020603050405020304"/>
                        </a:rPr>
                        <a:t>Amlodipin,</a:t>
                      </a:r>
                      <a:r>
                        <a:rPr sz="700" spc="-30" dirty="0">
                          <a:latin typeface="Times New Roman" panose="02020603050405020304"/>
                          <a:cs typeface="Times New Roman" panose="02020603050405020304"/>
                        </a:rPr>
                        <a:t> </a:t>
                      </a:r>
                      <a:r>
                        <a:rPr sz="700" spc="10" dirty="0">
                          <a:latin typeface="Times New Roman" panose="02020603050405020304"/>
                          <a:cs typeface="Times New Roman" panose="02020603050405020304"/>
                        </a:rPr>
                        <a:t>Ramipril</a:t>
                      </a:r>
                      <a:endParaRPr sz="700">
                        <a:latin typeface="Times New Roman" panose="02020603050405020304"/>
                        <a:cs typeface="Times New Roman" panose="02020603050405020304"/>
                      </a:endParaRPr>
                    </a:p>
                  </a:txBody>
                  <a:tcPr marL="0" marR="0" marT="34925" marB="0"/>
                </a:tc>
                <a:tc>
                  <a:txBody>
                    <a:bodyPr/>
                    <a:lstStyle/>
                    <a:p>
                      <a:pPr algn="ctr">
                        <a:lnSpc>
                          <a:spcPct val="100000"/>
                        </a:lnSpc>
                        <a:spcBef>
                          <a:spcPts val="275"/>
                        </a:spcBef>
                      </a:pPr>
                      <a:r>
                        <a:rPr sz="700" dirty="0">
                          <a:latin typeface="Times New Roman" panose="02020603050405020304"/>
                          <a:cs typeface="Times New Roman" panose="02020603050405020304"/>
                        </a:rPr>
                        <a:t>1</a:t>
                      </a:r>
                      <a:endParaRPr sz="700">
                        <a:latin typeface="Times New Roman" panose="02020603050405020304"/>
                        <a:cs typeface="Times New Roman" panose="02020603050405020304"/>
                      </a:endParaRPr>
                    </a:p>
                  </a:txBody>
                  <a:tcPr marL="0" marR="0" marT="34925" marB="0"/>
                </a:tc>
                <a:tc>
                  <a:txBody>
                    <a:bodyPr/>
                    <a:lstStyle/>
                    <a:p>
                      <a:pPr marL="6985" algn="ctr">
                        <a:lnSpc>
                          <a:spcPct val="100000"/>
                        </a:lnSpc>
                        <a:spcBef>
                          <a:spcPts val="275"/>
                        </a:spcBef>
                      </a:pPr>
                      <a:r>
                        <a:rPr sz="700" spc="10" dirty="0">
                          <a:latin typeface="Times New Roman" panose="02020603050405020304"/>
                          <a:cs typeface="Times New Roman" panose="02020603050405020304"/>
                        </a:rPr>
                        <a:t>0.74</a:t>
                      </a:r>
                      <a:endParaRPr sz="700">
                        <a:latin typeface="Times New Roman" panose="02020603050405020304"/>
                        <a:cs typeface="Times New Roman" panose="02020603050405020304"/>
                      </a:endParaRPr>
                    </a:p>
                  </a:txBody>
                  <a:tcPr marL="0" marR="0" marT="34925" marB="0"/>
                </a:tc>
              </a:tr>
              <a:tr h="179537">
                <a:tc>
                  <a:txBody>
                    <a:bodyPr/>
                    <a:lstStyle/>
                    <a:p>
                      <a:pPr marL="31750" algn="ctr">
                        <a:lnSpc>
                          <a:spcPct val="100000"/>
                        </a:lnSpc>
                        <a:spcBef>
                          <a:spcPts val="185"/>
                        </a:spcBef>
                      </a:pPr>
                      <a:r>
                        <a:rPr sz="800" b="1" dirty="0">
                          <a:latin typeface="Calibri" panose="020F0502020204030204"/>
                          <a:cs typeface="Calibri" panose="020F0502020204030204"/>
                        </a:rPr>
                        <a:t>3</a:t>
                      </a:r>
                      <a:endParaRPr sz="800">
                        <a:latin typeface="Calibri" panose="020F0502020204030204"/>
                        <a:cs typeface="Calibri" panose="020F0502020204030204"/>
                      </a:endParaRPr>
                    </a:p>
                  </a:txBody>
                  <a:tcPr marL="0" marR="0" marT="23495" marB="0">
                    <a:solidFill>
                      <a:srgbClr val="D1EAE4"/>
                    </a:solidFill>
                  </a:tcPr>
                </a:tc>
                <a:tc>
                  <a:txBody>
                    <a:bodyPr/>
                    <a:lstStyle/>
                    <a:p>
                      <a:pPr marL="76835">
                        <a:lnSpc>
                          <a:spcPct val="100000"/>
                        </a:lnSpc>
                        <a:spcBef>
                          <a:spcPts val="275"/>
                        </a:spcBef>
                      </a:pPr>
                      <a:r>
                        <a:rPr sz="700" b="1" spc="15" dirty="0">
                          <a:latin typeface="Times New Roman" panose="02020603050405020304"/>
                          <a:cs typeface="Times New Roman" panose="02020603050405020304"/>
                        </a:rPr>
                        <a:t>Beta</a:t>
                      </a:r>
                      <a:r>
                        <a:rPr sz="700" b="1" spc="-40" dirty="0">
                          <a:latin typeface="Times New Roman" panose="02020603050405020304"/>
                          <a:cs typeface="Times New Roman" panose="02020603050405020304"/>
                        </a:rPr>
                        <a:t> </a:t>
                      </a:r>
                      <a:r>
                        <a:rPr sz="700" b="1" spc="15" dirty="0">
                          <a:latin typeface="Times New Roman" panose="02020603050405020304"/>
                          <a:cs typeface="Times New Roman" panose="02020603050405020304"/>
                        </a:rPr>
                        <a:t>Blocker,</a:t>
                      </a:r>
                      <a:r>
                        <a:rPr sz="700" b="1" spc="-40" dirty="0">
                          <a:latin typeface="Times New Roman" panose="02020603050405020304"/>
                          <a:cs typeface="Times New Roman" panose="02020603050405020304"/>
                        </a:rPr>
                        <a:t> </a:t>
                      </a:r>
                      <a:r>
                        <a:rPr sz="700" b="1" spc="15" dirty="0">
                          <a:latin typeface="Times New Roman" panose="02020603050405020304"/>
                          <a:cs typeface="Times New Roman" panose="02020603050405020304"/>
                        </a:rPr>
                        <a:t>Diuretik</a:t>
                      </a:r>
                      <a:endParaRPr sz="700">
                        <a:latin typeface="Times New Roman" panose="02020603050405020304"/>
                        <a:cs typeface="Times New Roman" panose="02020603050405020304"/>
                      </a:endParaRPr>
                    </a:p>
                  </a:txBody>
                  <a:tcPr marL="0" marR="0" marT="34925" marB="0">
                    <a:solidFill>
                      <a:srgbClr val="D1EAE4"/>
                    </a:solidFill>
                  </a:tcPr>
                </a:tc>
                <a:tc>
                  <a:txBody>
                    <a:bodyPr/>
                    <a:lstStyle/>
                    <a:p>
                      <a:pPr>
                        <a:lnSpc>
                          <a:spcPct val="100000"/>
                        </a:lnSpc>
                      </a:pPr>
                      <a:endParaRPr sz="1000">
                        <a:latin typeface="Times New Roman" panose="02020603050405020304"/>
                        <a:cs typeface="Times New Roman" panose="02020603050405020304"/>
                      </a:endParaRPr>
                    </a:p>
                  </a:txBody>
                  <a:tcPr marL="0" marR="0" marT="0" marB="0">
                    <a:solidFill>
                      <a:srgbClr val="D1EAE4"/>
                    </a:solidFill>
                  </a:tcPr>
                </a:tc>
                <a:tc>
                  <a:txBody>
                    <a:bodyPr/>
                    <a:lstStyle/>
                    <a:p>
                      <a:pPr>
                        <a:lnSpc>
                          <a:spcPct val="100000"/>
                        </a:lnSpc>
                      </a:pPr>
                      <a:endParaRPr sz="1000">
                        <a:latin typeface="Times New Roman" panose="02020603050405020304"/>
                        <a:cs typeface="Times New Roman" panose="02020603050405020304"/>
                      </a:endParaRPr>
                    </a:p>
                  </a:txBody>
                  <a:tcPr marL="0" marR="0" marT="0" marB="0">
                    <a:solidFill>
                      <a:srgbClr val="D1EAE4"/>
                    </a:solidFill>
                  </a:tcPr>
                </a:tc>
              </a:tr>
              <a:tr h="179537">
                <a:tc>
                  <a:txBody>
                    <a:bodyPr/>
                    <a:lstStyle/>
                    <a:p>
                      <a:pPr>
                        <a:lnSpc>
                          <a:spcPct val="100000"/>
                        </a:lnSpc>
                      </a:pPr>
                      <a:endParaRPr sz="1000">
                        <a:latin typeface="Times New Roman" panose="02020603050405020304"/>
                        <a:cs typeface="Times New Roman" panose="02020603050405020304"/>
                      </a:endParaRPr>
                    </a:p>
                  </a:txBody>
                  <a:tcPr marL="0" marR="0" marT="0" marB="0"/>
                </a:tc>
                <a:tc>
                  <a:txBody>
                    <a:bodyPr/>
                    <a:lstStyle/>
                    <a:p>
                      <a:pPr marL="76835">
                        <a:lnSpc>
                          <a:spcPct val="100000"/>
                        </a:lnSpc>
                        <a:spcBef>
                          <a:spcPts val="275"/>
                        </a:spcBef>
                      </a:pPr>
                      <a:r>
                        <a:rPr sz="700" spc="10" dirty="0">
                          <a:latin typeface="Times New Roman" panose="02020603050405020304"/>
                          <a:cs typeface="Times New Roman" panose="02020603050405020304"/>
                        </a:rPr>
                        <a:t>Bisoprolol,</a:t>
                      </a:r>
                      <a:r>
                        <a:rPr sz="700" spc="-35" dirty="0">
                          <a:latin typeface="Times New Roman" panose="02020603050405020304"/>
                          <a:cs typeface="Times New Roman" panose="02020603050405020304"/>
                        </a:rPr>
                        <a:t> </a:t>
                      </a:r>
                      <a:r>
                        <a:rPr sz="700" spc="10" dirty="0">
                          <a:latin typeface="Times New Roman" panose="02020603050405020304"/>
                          <a:cs typeface="Times New Roman" panose="02020603050405020304"/>
                        </a:rPr>
                        <a:t>Furosemide</a:t>
                      </a:r>
                      <a:endParaRPr sz="700">
                        <a:latin typeface="Times New Roman" panose="02020603050405020304"/>
                        <a:cs typeface="Times New Roman" panose="02020603050405020304"/>
                      </a:endParaRPr>
                    </a:p>
                  </a:txBody>
                  <a:tcPr marL="0" marR="0" marT="34925" marB="0"/>
                </a:tc>
                <a:tc>
                  <a:txBody>
                    <a:bodyPr/>
                    <a:lstStyle/>
                    <a:p>
                      <a:pPr algn="ctr">
                        <a:lnSpc>
                          <a:spcPct val="100000"/>
                        </a:lnSpc>
                        <a:spcBef>
                          <a:spcPts val="275"/>
                        </a:spcBef>
                      </a:pPr>
                      <a:r>
                        <a:rPr sz="700" spc="15" dirty="0">
                          <a:latin typeface="Times New Roman" panose="02020603050405020304"/>
                          <a:cs typeface="Times New Roman" panose="02020603050405020304"/>
                        </a:rPr>
                        <a:t>21</a:t>
                      </a:r>
                      <a:endParaRPr sz="700">
                        <a:latin typeface="Times New Roman" panose="02020603050405020304"/>
                        <a:cs typeface="Times New Roman" panose="02020603050405020304"/>
                      </a:endParaRPr>
                    </a:p>
                  </a:txBody>
                  <a:tcPr marL="0" marR="0" marT="34925" marB="0"/>
                </a:tc>
                <a:tc>
                  <a:txBody>
                    <a:bodyPr/>
                    <a:lstStyle/>
                    <a:p>
                      <a:pPr marL="6985" algn="ctr">
                        <a:lnSpc>
                          <a:spcPct val="100000"/>
                        </a:lnSpc>
                        <a:spcBef>
                          <a:spcPts val="275"/>
                        </a:spcBef>
                      </a:pPr>
                      <a:r>
                        <a:rPr sz="700" spc="15" dirty="0">
                          <a:latin typeface="Times New Roman" panose="02020603050405020304"/>
                          <a:cs typeface="Times New Roman" panose="02020603050405020304"/>
                        </a:rPr>
                        <a:t>15.44</a:t>
                      </a:r>
                      <a:endParaRPr sz="700">
                        <a:latin typeface="Times New Roman" panose="02020603050405020304"/>
                        <a:cs typeface="Times New Roman" panose="02020603050405020304"/>
                      </a:endParaRPr>
                    </a:p>
                  </a:txBody>
                  <a:tcPr marL="0" marR="0" marT="34925" marB="0"/>
                </a:tc>
              </a:tr>
              <a:tr h="179537">
                <a:tc>
                  <a:txBody>
                    <a:bodyPr/>
                    <a:lstStyle/>
                    <a:p>
                      <a:pPr>
                        <a:lnSpc>
                          <a:spcPct val="100000"/>
                        </a:lnSpc>
                      </a:pPr>
                      <a:endParaRPr sz="1000">
                        <a:latin typeface="Times New Roman" panose="02020603050405020304"/>
                        <a:cs typeface="Times New Roman" panose="02020603050405020304"/>
                      </a:endParaRPr>
                    </a:p>
                  </a:txBody>
                  <a:tcPr marL="0" marR="0" marT="0" marB="0">
                    <a:solidFill>
                      <a:srgbClr val="D1EAE4"/>
                    </a:solidFill>
                  </a:tcPr>
                </a:tc>
                <a:tc>
                  <a:txBody>
                    <a:bodyPr/>
                    <a:lstStyle/>
                    <a:p>
                      <a:pPr marL="76835">
                        <a:lnSpc>
                          <a:spcPct val="100000"/>
                        </a:lnSpc>
                        <a:spcBef>
                          <a:spcPts val="275"/>
                        </a:spcBef>
                      </a:pPr>
                      <a:r>
                        <a:rPr sz="700" spc="10" dirty="0">
                          <a:latin typeface="Times New Roman" panose="02020603050405020304"/>
                          <a:cs typeface="Times New Roman" panose="02020603050405020304"/>
                        </a:rPr>
                        <a:t>Nebivolol,</a:t>
                      </a:r>
                      <a:r>
                        <a:rPr sz="700" spc="-35" dirty="0">
                          <a:latin typeface="Times New Roman" panose="02020603050405020304"/>
                          <a:cs typeface="Times New Roman" panose="02020603050405020304"/>
                        </a:rPr>
                        <a:t> </a:t>
                      </a:r>
                      <a:r>
                        <a:rPr sz="700" spc="10" dirty="0">
                          <a:latin typeface="Times New Roman" panose="02020603050405020304"/>
                          <a:cs typeface="Times New Roman" panose="02020603050405020304"/>
                        </a:rPr>
                        <a:t>Furosemide</a:t>
                      </a:r>
                      <a:endParaRPr sz="700">
                        <a:latin typeface="Times New Roman" panose="02020603050405020304"/>
                        <a:cs typeface="Times New Roman" panose="02020603050405020304"/>
                      </a:endParaRPr>
                    </a:p>
                  </a:txBody>
                  <a:tcPr marL="0" marR="0" marT="34925" marB="0">
                    <a:solidFill>
                      <a:srgbClr val="D1EAE4"/>
                    </a:solidFill>
                  </a:tcPr>
                </a:tc>
                <a:tc>
                  <a:txBody>
                    <a:bodyPr/>
                    <a:lstStyle/>
                    <a:p>
                      <a:pPr algn="ctr">
                        <a:lnSpc>
                          <a:spcPct val="100000"/>
                        </a:lnSpc>
                        <a:spcBef>
                          <a:spcPts val="275"/>
                        </a:spcBef>
                      </a:pPr>
                      <a:r>
                        <a:rPr sz="700" spc="15" dirty="0">
                          <a:latin typeface="Times New Roman" panose="02020603050405020304"/>
                          <a:cs typeface="Times New Roman" panose="02020603050405020304"/>
                        </a:rPr>
                        <a:t>17</a:t>
                      </a:r>
                      <a:endParaRPr sz="700">
                        <a:latin typeface="Times New Roman" panose="02020603050405020304"/>
                        <a:cs typeface="Times New Roman" panose="02020603050405020304"/>
                      </a:endParaRPr>
                    </a:p>
                  </a:txBody>
                  <a:tcPr marL="0" marR="0" marT="34925" marB="0">
                    <a:solidFill>
                      <a:srgbClr val="D1EAE4"/>
                    </a:solidFill>
                  </a:tcPr>
                </a:tc>
                <a:tc>
                  <a:txBody>
                    <a:bodyPr/>
                    <a:lstStyle/>
                    <a:p>
                      <a:pPr marL="6985" algn="ctr">
                        <a:lnSpc>
                          <a:spcPct val="100000"/>
                        </a:lnSpc>
                        <a:spcBef>
                          <a:spcPts val="275"/>
                        </a:spcBef>
                      </a:pPr>
                      <a:r>
                        <a:rPr sz="700" spc="15" dirty="0">
                          <a:latin typeface="Times New Roman" panose="02020603050405020304"/>
                          <a:cs typeface="Times New Roman" panose="02020603050405020304"/>
                        </a:rPr>
                        <a:t>12.50</a:t>
                      </a:r>
                      <a:endParaRPr sz="700">
                        <a:latin typeface="Times New Roman" panose="02020603050405020304"/>
                        <a:cs typeface="Times New Roman" panose="02020603050405020304"/>
                      </a:endParaRPr>
                    </a:p>
                  </a:txBody>
                  <a:tcPr marL="0" marR="0" marT="34925" marB="0">
                    <a:solidFill>
                      <a:srgbClr val="D1EAE4"/>
                    </a:solidFill>
                  </a:tcPr>
                </a:tc>
              </a:tr>
              <a:tr h="250102">
                <a:tc>
                  <a:txBody>
                    <a:bodyPr/>
                    <a:lstStyle/>
                    <a:p>
                      <a:pPr marL="31750" algn="ctr">
                        <a:lnSpc>
                          <a:spcPct val="100000"/>
                        </a:lnSpc>
                        <a:spcBef>
                          <a:spcPts val="465"/>
                        </a:spcBef>
                      </a:pPr>
                      <a:r>
                        <a:rPr sz="800" b="1" dirty="0">
                          <a:latin typeface="Calibri" panose="020F0502020204030204"/>
                          <a:cs typeface="Calibri" panose="020F0502020204030204"/>
                        </a:rPr>
                        <a:t>4</a:t>
                      </a:r>
                      <a:endParaRPr sz="800">
                        <a:latin typeface="Calibri" panose="020F0502020204030204"/>
                        <a:cs typeface="Calibri" panose="020F0502020204030204"/>
                      </a:endParaRPr>
                    </a:p>
                  </a:txBody>
                  <a:tcPr marL="0" marR="0" marT="59055" marB="0"/>
                </a:tc>
                <a:tc>
                  <a:txBody>
                    <a:bodyPr/>
                    <a:lstStyle/>
                    <a:p>
                      <a:pPr marL="76835" marR="885190">
                        <a:lnSpc>
                          <a:spcPts val="940"/>
                        </a:lnSpc>
                      </a:pPr>
                      <a:r>
                        <a:rPr sz="700" b="1" spc="10" dirty="0">
                          <a:latin typeface="Calibri" panose="020F0502020204030204"/>
                          <a:cs typeface="Calibri" panose="020F0502020204030204"/>
                        </a:rPr>
                        <a:t>Beta</a:t>
                      </a:r>
                      <a:r>
                        <a:rPr sz="700" b="1" spc="-15" dirty="0">
                          <a:latin typeface="Calibri" panose="020F0502020204030204"/>
                          <a:cs typeface="Calibri" panose="020F0502020204030204"/>
                        </a:rPr>
                        <a:t> </a:t>
                      </a:r>
                      <a:r>
                        <a:rPr sz="700" b="1" spc="10" dirty="0">
                          <a:latin typeface="Calibri" panose="020F0502020204030204"/>
                          <a:cs typeface="Calibri" panose="020F0502020204030204"/>
                        </a:rPr>
                        <a:t>Blocker,</a:t>
                      </a:r>
                      <a:r>
                        <a:rPr sz="700" b="1" spc="-20" dirty="0">
                          <a:latin typeface="Calibri" panose="020F0502020204030204"/>
                          <a:cs typeface="Calibri" panose="020F0502020204030204"/>
                        </a:rPr>
                        <a:t> </a:t>
                      </a:r>
                      <a:r>
                        <a:rPr sz="700" b="1" spc="10" dirty="0">
                          <a:latin typeface="Calibri" panose="020F0502020204030204"/>
                          <a:cs typeface="Calibri" panose="020F0502020204030204"/>
                        </a:rPr>
                        <a:t>Antagonis </a:t>
                      </a:r>
                      <a:r>
                        <a:rPr sz="700" b="1" spc="-145" dirty="0">
                          <a:latin typeface="Calibri" panose="020F0502020204030204"/>
                          <a:cs typeface="Calibri" panose="020F0502020204030204"/>
                        </a:rPr>
                        <a:t> </a:t>
                      </a:r>
                      <a:r>
                        <a:rPr sz="700" b="1" spc="10" dirty="0">
                          <a:latin typeface="Calibri" panose="020F0502020204030204"/>
                          <a:cs typeface="Calibri" panose="020F0502020204030204"/>
                        </a:rPr>
                        <a:t>Reseptor</a:t>
                      </a:r>
                      <a:r>
                        <a:rPr sz="700" b="1" spc="-5" dirty="0">
                          <a:latin typeface="Calibri" panose="020F0502020204030204"/>
                          <a:cs typeface="Calibri" panose="020F0502020204030204"/>
                        </a:rPr>
                        <a:t> </a:t>
                      </a:r>
                      <a:r>
                        <a:rPr sz="700" b="1" spc="10" dirty="0">
                          <a:latin typeface="Calibri" panose="020F0502020204030204"/>
                          <a:cs typeface="Calibri" panose="020F0502020204030204"/>
                        </a:rPr>
                        <a:t>Angiotensin</a:t>
                      </a:r>
                      <a:r>
                        <a:rPr sz="700" b="1" spc="-10" dirty="0">
                          <a:latin typeface="Calibri" panose="020F0502020204030204"/>
                          <a:cs typeface="Calibri" panose="020F0502020204030204"/>
                        </a:rPr>
                        <a:t> </a:t>
                      </a:r>
                      <a:r>
                        <a:rPr sz="700" b="1" spc="5" dirty="0">
                          <a:latin typeface="Calibri" panose="020F0502020204030204"/>
                          <a:cs typeface="Calibri" panose="020F0502020204030204"/>
                        </a:rPr>
                        <a:t>II</a:t>
                      </a:r>
                      <a:endParaRPr sz="700">
                        <a:latin typeface="Calibri" panose="020F0502020204030204"/>
                        <a:cs typeface="Calibri" panose="020F0502020204030204"/>
                      </a:endParaRPr>
                    </a:p>
                  </a:txBody>
                  <a:tcPr marL="0" marR="0" marT="0" marB="0"/>
                </a:tc>
                <a:tc>
                  <a:txBody>
                    <a:bodyPr/>
                    <a:lstStyle/>
                    <a:p>
                      <a:pPr>
                        <a:lnSpc>
                          <a:spcPct val="100000"/>
                        </a:lnSpc>
                      </a:pPr>
                      <a:endParaRPr sz="1200">
                        <a:latin typeface="Times New Roman" panose="02020603050405020304"/>
                        <a:cs typeface="Times New Roman" panose="02020603050405020304"/>
                      </a:endParaRPr>
                    </a:p>
                  </a:txBody>
                  <a:tcPr marL="0" marR="0" marT="0" marB="0"/>
                </a:tc>
                <a:tc>
                  <a:txBody>
                    <a:bodyPr/>
                    <a:lstStyle/>
                    <a:p>
                      <a:pPr>
                        <a:lnSpc>
                          <a:spcPct val="100000"/>
                        </a:lnSpc>
                      </a:pPr>
                      <a:endParaRPr sz="1200">
                        <a:latin typeface="Times New Roman" panose="02020603050405020304"/>
                        <a:cs typeface="Times New Roman" panose="02020603050405020304"/>
                      </a:endParaRPr>
                    </a:p>
                  </a:txBody>
                  <a:tcPr marL="0" marR="0" marT="0" marB="0"/>
                </a:tc>
              </a:tr>
              <a:tr h="179537">
                <a:tc>
                  <a:txBody>
                    <a:bodyPr/>
                    <a:lstStyle/>
                    <a:p>
                      <a:pPr>
                        <a:lnSpc>
                          <a:spcPct val="100000"/>
                        </a:lnSpc>
                      </a:pPr>
                      <a:endParaRPr sz="1000">
                        <a:latin typeface="Times New Roman" panose="02020603050405020304"/>
                        <a:cs typeface="Times New Roman" panose="02020603050405020304"/>
                      </a:endParaRPr>
                    </a:p>
                  </a:txBody>
                  <a:tcPr marL="0" marR="0" marT="0" marB="0">
                    <a:solidFill>
                      <a:srgbClr val="D1EAE4"/>
                    </a:solidFill>
                  </a:tcPr>
                </a:tc>
                <a:tc>
                  <a:txBody>
                    <a:bodyPr/>
                    <a:lstStyle/>
                    <a:p>
                      <a:pPr marL="76835">
                        <a:lnSpc>
                          <a:spcPct val="100000"/>
                        </a:lnSpc>
                        <a:spcBef>
                          <a:spcPts val="265"/>
                        </a:spcBef>
                      </a:pPr>
                      <a:r>
                        <a:rPr sz="700" spc="10" dirty="0">
                          <a:latin typeface="Calibri" panose="020F0502020204030204"/>
                          <a:cs typeface="Calibri" panose="020F0502020204030204"/>
                        </a:rPr>
                        <a:t>Bisoprolol,</a:t>
                      </a:r>
                      <a:r>
                        <a:rPr sz="700" spc="-35" dirty="0">
                          <a:latin typeface="Calibri" panose="020F0502020204030204"/>
                          <a:cs typeface="Calibri" panose="020F0502020204030204"/>
                        </a:rPr>
                        <a:t> </a:t>
                      </a:r>
                      <a:r>
                        <a:rPr sz="700" spc="5" dirty="0">
                          <a:latin typeface="Calibri" panose="020F0502020204030204"/>
                          <a:cs typeface="Calibri" panose="020F0502020204030204"/>
                        </a:rPr>
                        <a:t>Valsartan</a:t>
                      </a:r>
                      <a:endParaRPr sz="700">
                        <a:latin typeface="Calibri" panose="020F0502020204030204"/>
                        <a:cs typeface="Calibri" panose="020F0502020204030204"/>
                      </a:endParaRPr>
                    </a:p>
                  </a:txBody>
                  <a:tcPr marL="0" marR="0" marT="33655" marB="0">
                    <a:solidFill>
                      <a:srgbClr val="D1EAE4"/>
                    </a:solidFill>
                  </a:tcPr>
                </a:tc>
                <a:tc>
                  <a:txBody>
                    <a:bodyPr/>
                    <a:lstStyle/>
                    <a:p>
                      <a:pPr algn="ctr">
                        <a:lnSpc>
                          <a:spcPct val="100000"/>
                        </a:lnSpc>
                        <a:spcBef>
                          <a:spcPts val="265"/>
                        </a:spcBef>
                      </a:pPr>
                      <a:r>
                        <a:rPr sz="700" dirty="0">
                          <a:latin typeface="Calibri" panose="020F0502020204030204"/>
                          <a:cs typeface="Calibri" panose="020F0502020204030204"/>
                        </a:rPr>
                        <a:t>4</a:t>
                      </a:r>
                      <a:endParaRPr sz="700">
                        <a:latin typeface="Calibri" panose="020F0502020204030204"/>
                        <a:cs typeface="Calibri" panose="020F0502020204030204"/>
                      </a:endParaRPr>
                    </a:p>
                  </a:txBody>
                  <a:tcPr marL="0" marR="0" marT="33655" marB="0">
                    <a:solidFill>
                      <a:srgbClr val="D1EAE4"/>
                    </a:solidFill>
                  </a:tcPr>
                </a:tc>
                <a:tc>
                  <a:txBody>
                    <a:bodyPr/>
                    <a:lstStyle/>
                    <a:p>
                      <a:pPr marL="5715" algn="ctr">
                        <a:lnSpc>
                          <a:spcPct val="100000"/>
                        </a:lnSpc>
                        <a:spcBef>
                          <a:spcPts val="265"/>
                        </a:spcBef>
                      </a:pPr>
                      <a:r>
                        <a:rPr sz="700" spc="10" dirty="0">
                          <a:latin typeface="Calibri" panose="020F0502020204030204"/>
                          <a:cs typeface="Calibri" panose="020F0502020204030204"/>
                        </a:rPr>
                        <a:t>2.94</a:t>
                      </a:r>
                      <a:endParaRPr sz="700">
                        <a:latin typeface="Calibri" panose="020F0502020204030204"/>
                        <a:cs typeface="Calibri" panose="020F0502020204030204"/>
                      </a:endParaRPr>
                    </a:p>
                  </a:txBody>
                  <a:tcPr marL="0" marR="0" marT="33655" marB="0">
                    <a:solidFill>
                      <a:srgbClr val="D1EAE4"/>
                    </a:solidFill>
                  </a:tcPr>
                </a:tc>
              </a:tr>
              <a:tr h="179537">
                <a:tc>
                  <a:txBody>
                    <a:bodyPr/>
                    <a:lstStyle/>
                    <a:p>
                      <a:pPr marL="31750" algn="ctr">
                        <a:lnSpc>
                          <a:spcPct val="100000"/>
                        </a:lnSpc>
                        <a:spcBef>
                          <a:spcPts val="185"/>
                        </a:spcBef>
                      </a:pPr>
                      <a:r>
                        <a:rPr sz="800" b="1" dirty="0">
                          <a:latin typeface="Calibri" panose="020F0502020204030204"/>
                          <a:cs typeface="Calibri" panose="020F0502020204030204"/>
                        </a:rPr>
                        <a:t>5</a:t>
                      </a:r>
                      <a:endParaRPr sz="800">
                        <a:latin typeface="Calibri" panose="020F0502020204030204"/>
                        <a:cs typeface="Calibri" panose="020F0502020204030204"/>
                      </a:endParaRPr>
                    </a:p>
                  </a:txBody>
                  <a:tcPr marL="0" marR="0" marT="23495" marB="0"/>
                </a:tc>
                <a:tc>
                  <a:txBody>
                    <a:bodyPr/>
                    <a:lstStyle/>
                    <a:p>
                      <a:pPr marL="76835">
                        <a:lnSpc>
                          <a:spcPct val="100000"/>
                        </a:lnSpc>
                        <a:spcBef>
                          <a:spcPts val="265"/>
                        </a:spcBef>
                      </a:pPr>
                      <a:r>
                        <a:rPr sz="700" spc="15" dirty="0">
                          <a:latin typeface="Calibri" panose="020F0502020204030204"/>
                          <a:cs typeface="Calibri" panose="020F0502020204030204"/>
                        </a:rPr>
                        <a:t>ACE</a:t>
                      </a:r>
                      <a:r>
                        <a:rPr sz="700" spc="-15" dirty="0">
                          <a:latin typeface="Calibri" panose="020F0502020204030204"/>
                          <a:cs typeface="Calibri" panose="020F0502020204030204"/>
                        </a:rPr>
                        <a:t> </a:t>
                      </a:r>
                      <a:r>
                        <a:rPr sz="700" spc="10" dirty="0">
                          <a:latin typeface="Calibri" panose="020F0502020204030204"/>
                          <a:cs typeface="Calibri" panose="020F0502020204030204"/>
                        </a:rPr>
                        <a:t>Inhibitor,</a:t>
                      </a:r>
                      <a:r>
                        <a:rPr sz="700" spc="-35" dirty="0">
                          <a:latin typeface="Calibri" panose="020F0502020204030204"/>
                          <a:cs typeface="Calibri" panose="020F0502020204030204"/>
                        </a:rPr>
                        <a:t> </a:t>
                      </a:r>
                      <a:r>
                        <a:rPr sz="700" spc="10" dirty="0">
                          <a:latin typeface="Calibri" panose="020F0502020204030204"/>
                          <a:cs typeface="Calibri" panose="020F0502020204030204"/>
                        </a:rPr>
                        <a:t>Diuretik</a:t>
                      </a:r>
                      <a:endParaRPr sz="700">
                        <a:latin typeface="Calibri" panose="020F0502020204030204"/>
                        <a:cs typeface="Calibri" panose="020F0502020204030204"/>
                      </a:endParaRPr>
                    </a:p>
                  </a:txBody>
                  <a:tcPr marL="0" marR="0" marT="33655" marB="0"/>
                </a:tc>
                <a:tc>
                  <a:txBody>
                    <a:bodyPr/>
                    <a:lstStyle/>
                    <a:p>
                      <a:pPr>
                        <a:lnSpc>
                          <a:spcPct val="100000"/>
                        </a:lnSpc>
                      </a:pPr>
                      <a:endParaRPr sz="1000">
                        <a:latin typeface="Times New Roman" panose="02020603050405020304"/>
                        <a:cs typeface="Times New Roman" panose="02020603050405020304"/>
                      </a:endParaRPr>
                    </a:p>
                  </a:txBody>
                  <a:tcPr marL="0" marR="0" marT="0" marB="0"/>
                </a:tc>
                <a:tc>
                  <a:txBody>
                    <a:bodyPr/>
                    <a:lstStyle/>
                    <a:p>
                      <a:pPr>
                        <a:lnSpc>
                          <a:spcPct val="100000"/>
                        </a:lnSpc>
                      </a:pPr>
                      <a:endParaRPr sz="1000">
                        <a:latin typeface="Times New Roman" panose="02020603050405020304"/>
                        <a:cs typeface="Times New Roman" panose="02020603050405020304"/>
                      </a:endParaRPr>
                    </a:p>
                  </a:txBody>
                  <a:tcPr marL="0" marR="0" marT="0" marB="0"/>
                </a:tc>
              </a:tr>
              <a:tr h="179537">
                <a:tc>
                  <a:txBody>
                    <a:bodyPr/>
                    <a:lstStyle/>
                    <a:p>
                      <a:pPr>
                        <a:lnSpc>
                          <a:spcPct val="100000"/>
                        </a:lnSpc>
                      </a:pPr>
                      <a:endParaRPr sz="1000">
                        <a:latin typeface="Times New Roman" panose="02020603050405020304"/>
                        <a:cs typeface="Times New Roman" panose="02020603050405020304"/>
                      </a:endParaRPr>
                    </a:p>
                  </a:txBody>
                  <a:tcPr marL="0" marR="0" marT="0" marB="0">
                    <a:solidFill>
                      <a:srgbClr val="D1EAE4"/>
                    </a:solidFill>
                  </a:tcPr>
                </a:tc>
                <a:tc>
                  <a:txBody>
                    <a:bodyPr/>
                    <a:lstStyle/>
                    <a:p>
                      <a:pPr marL="76835">
                        <a:lnSpc>
                          <a:spcPct val="100000"/>
                        </a:lnSpc>
                        <a:spcBef>
                          <a:spcPts val="265"/>
                        </a:spcBef>
                      </a:pPr>
                      <a:r>
                        <a:rPr sz="700" spc="10" dirty="0">
                          <a:latin typeface="Calibri" panose="020F0502020204030204"/>
                          <a:cs typeface="Calibri" panose="020F0502020204030204"/>
                        </a:rPr>
                        <a:t>Captopril,</a:t>
                      </a:r>
                      <a:r>
                        <a:rPr sz="700" spc="-35" dirty="0">
                          <a:latin typeface="Calibri" panose="020F0502020204030204"/>
                          <a:cs typeface="Calibri" panose="020F0502020204030204"/>
                        </a:rPr>
                        <a:t> </a:t>
                      </a:r>
                      <a:r>
                        <a:rPr sz="700" spc="10" dirty="0">
                          <a:latin typeface="Calibri" panose="020F0502020204030204"/>
                          <a:cs typeface="Calibri" panose="020F0502020204030204"/>
                        </a:rPr>
                        <a:t>Furosemide</a:t>
                      </a:r>
                      <a:endParaRPr sz="700">
                        <a:latin typeface="Calibri" panose="020F0502020204030204"/>
                        <a:cs typeface="Calibri" panose="020F0502020204030204"/>
                      </a:endParaRPr>
                    </a:p>
                  </a:txBody>
                  <a:tcPr marL="0" marR="0" marT="33655" marB="0">
                    <a:solidFill>
                      <a:srgbClr val="D1EAE4"/>
                    </a:solidFill>
                  </a:tcPr>
                </a:tc>
                <a:tc>
                  <a:txBody>
                    <a:bodyPr/>
                    <a:lstStyle/>
                    <a:p>
                      <a:pPr algn="ctr">
                        <a:lnSpc>
                          <a:spcPct val="100000"/>
                        </a:lnSpc>
                        <a:spcBef>
                          <a:spcPts val="265"/>
                        </a:spcBef>
                      </a:pPr>
                      <a:r>
                        <a:rPr sz="700" dirty="0">
                          <a:latin typeface="Calibri" panose="020F0502020204030204"/>
                          <a:cs typeface="Calibri" panose="020F0502020204030204"/>
                        </a:rPr>
                        <a:t>2</a:t>
                      </a:r>
                      <a:endParaRPr sz="700">
                        <a:latin typeface="Calibri" panose="020F0502020204030204"/>
                        <a:cs typeface="Calibri" panose="020F0502020204030204"/>
                      </a:endParaRPr>
                    </a:p>
                  </a:txBody>
                  <a:tcPr marL="0" marR="0" marT="33655" marB="0">
                    <a:solidFill>
                      <a:srgbClr val="D1EAE4"/>
                    </a:solidFill>
                  </a:tcPr>
                </a:tc>
                <a:tc>
                  <a:txBody>
                    <a:bodyPr/>
                    <a:lstStyle/>
                    <a:p>
                      <a:pPr marL="5715" algn="ctr">
                        <a:lnSpc>
                          <a:spcPct val="100000"/>
                        </a:lnSpc>
                        <a:spcBef>
                          <a:spcPts val="265"/>
                        </a:spcBef>
                      </a:pPr>
                      <a:r>
                        <a:rPr sz="700" spc="10" dirty="0">
                          <a:latin typeface="Calibri" panose="020F0502020204030204"/>
                          <a:cs typeface="Calibri" panose="020F0502020204030204"/>
                        </a:rPr>
                        <a:t>1.47</a:t>
                      </a:r>
                      <a:endParaRPr sz="700">
                        <a:latin typeface="Calibri" panose="020F0502020204030204"/>
                        <a:cs typeface="Calibri" panose="020F0502020204030204"/>
                      </a:endParaRPr>
                    </a:p>
                  </a:txBody>
                  <a:tcPr marL="0" marR="0" marT="33655" marB="0">
                    <a:solidFill>
                      <a:srgbClr val="D1EAE4"/>
                    </a:solidFill>
                  </a:tcPr>
                </a:tc>
              </a:tr>
              <a:tr h="179579">
                <a:tc>
                  <a:txBody>
                    <a:bodyPr/>
                    <a:lstStyle/>
                    <a:p>
                      <a:pPr>
                        <a:lnSpc>
                          <a:spcPct val="100000"/>
                        </a:lnSpc>
                      </a:pPr>
                      <a:endParaRPr sz="1000">
                        <a:latin typeface="Times New Roman" panose="02020603050405020304"/>
                        <a:cs typeface="Times New Roman" panose="02020603050405020304"/>
                      </a:endParaRPr>
                    </a:p>
                  </a:txBody>
                  <a:tcPr marL="0" marR="0" marT="0" marB="0"/>
                </a:tc>
                <a:tc>
                  <a:txBody>
                    <a:bodyPr/>
                    <a:lstStyle/>
                    <a:p>
                      <a:pPr marL="76835">
                        <a:lnSpc>
                          <a:spcPct val="100000"/>
                        </a:lnSpc>
                        <a:spcBef>
                          <a:spcPts val="265"/>
                        </a:spcBef>
                      </a:pPr>
                      <a:r>
                        <a:rPr sz="700" spc="10" dirty="0">
                          <a:latin typeface="Calibri" panose="020F0502020204030204"/>
                          <a:cs typeface="Calibri" panose="020F0502020204030204"/>
                        </a:rPr>
                        <a:t>Ramipril,</a:t>
                      </a:r>
                      <a:r>
                        <a:rPr sz="700" spc="-30" dirty="0">
                          <a:latin typeface="Calibri" panose="020F0502020204030204"/>
                          <a:cs typeface="Calibri" panose="020F0502020204030204"/>
                        </a:rPr>
                        <a:t> </a:t>
                      </a:r>
                      <a:r>
                        <a:rPr sz="700" spc="10" dirty="0">
                          <a:latin typeface="Calibri" panose="020F0502020204030204"/>
                          <a:cs typeface="Calibri" panose="020F0502020204030204"/>
                        </a:rPr>
                        <a:t>Spironolactone</a:t>
                      </a:r>
                      <a:endParaRPr sz="700">
                        <a:latin typeface="Calibri" panose="020F0502020204030204"/>
                        <a:cs typeface="Calibri" panose="020F0502020204030204"/>
                      </a:endParaRPr>
                    </a:p>
                  </a:txBody>
                  <a:tcPr marL="0" marR="0" marT="33655" marB="0"/>
                </a:tc>
                <a:tc>
                  <a:txBody>
                    <a:bodyPr/>
                    <a:lstStyle/>
                    <a:p>
                      <a:pPr algn="ctr">
                        <a:lnSpc>
                          <a:spcPct val="100000"/>
                        </a:lnSpc>
                        <a:spcBef>
                          <a:spcPts val="265"/>
                        </a:spcBef>
                      </a:pPr>
                      <a:r>
                        <a:rPr sz="700" dirty="0">
                          <a:latin typeface="Calibri" panose="020F0502020204030204"/>
                          <a:cs typeface="Calibri" panose="020F0502020204030204"/>
                        </a:rPr>
                        <a:t>1</a:t>
                      </a:r>
                      <a:endParaRPr sz="700">
                        <a:latin typeface="Calibri" panose="020F0502020204030204"/>
                        <a:cs typeface="Calibri" panose="020F0502020204030204"/>
                      </a:endParaRPr>
                    </a:p>
                  </a:txBody>
                  <a:tcPr marL="0" marR="0" marT="33655" marB="0"/>
                </a:tc>
                <a:tc>
                  <a:txBody>
                    <a:bodyPr/>
                    <a:lstStyle/>
                    <a:p>
                      <a:pPr marL="5715" algn="ctr">
                        <a:lnSpc>
                          <a:spcPct val="100000"/>
                        </a:lnSpc>
                        <a:spcBef>
                          <a:spcPts val="265"/>
                        </a:spcBef>
                      </a:pPr>
                      <a:r>
                        <a:rPr sz="700" spc="10" dirty="0">
                          <a:latin typeface="Calibri" panose="020F0502020204030204"/>
                          <a:cs typeface="Calibri" panose="020F0502020204030204"/>
                        </a:rPr>
                        <a:t>0.74</a:t>
                      </a:r>
                      <a:endParaRPr sz="700">
                        <a:latin typeface="Calibri" panose="020F0502020204030204"/>
                        <a:cs typeface="Calibri" panose="020F0502020204030204"/>
                      </a:endParaRPr>
                    </a:p>
                  </a:txBody>
                  <a:tcPr marL="0" marR="0" marT="33655" marB="0"/>
                </a:tc>
              </a:tr>
              <a:tr h="250144">
                <a:tc>
                  <a:txBody>
                    <a:bodyPr/>
                    <a:lstStyle/>
                    <a:p>
                      <a:pPr marL="31750" algn="ctr">
                        <a:lnSpc>
                          <a:spcPct val="100000"/>
                        </a:lnSpc>
                        <a:spcBef>
                          <a:spcPts val="465"/>
                        </a:spcBef>
                      </a:pPr>
                      <a:r>
                        <a:rPr sz="800" b="1" dirty="0">
                          <a:latin typeface="Calibri" panose="020F0502020204030204"/>
                          <a:cs typeface="Calibri" panose="020F0502020204030204"/>
                        </a:rPr>
                        <a:t>6</a:t>
                      </a:r>
                      <a:endParaRPr sz="800">
                        <a:latin typeface="Calibri" panose="020F0502020204030204"/>
                        <a:cs typeface="Calibri" panose="020F0502020204030204"/>
                      </a:endParaRPr>
                    </a:p>
                  </a:txBody>
                  <a:tcPr marL="0" marR="0" marT="59055" marB="0">
                    <a:solidFill>
                      <a:srgbClr val="D1EAE4"/>
                    </a:solidFill>
                  </a:tcPr>
                </a:tc>
                <a:tc>
                  <a:txBody>
                    <a:bodyPr/>
                    <a:lstStyle/>
                    <a:p>
                      <a:pPr marL="76835">
                        <a:lnSpc>
                          <a:spcPct val="100000"/>
                        </a:lnSpc>
                        <a:spcBef>
                          <a:spcPts val="540"/>
                        </a:spcBef>
                      </a:pPr>
                      <a:r>
                        <a:rPr sz="700" spc="10" dirty="0">
                          <a:latin typeface="Calibri" panose="020F0502020204030204"/>
                          <a:cs typeface="Calibri" panose="020F0502020204030204"/>
                        </a:rPr>
                        <a:t>Agonis</a:t>
                      </a:r>
                      <a:r>
                        <a:rPr sz="700" spc="-10" dirty="0">
                          <a:latin typeface="Calibri" panose="020F0502020204030204"/>
                          <a:cs typeface="Calibri" panose="020F0502020204030204"/>
                        </a:rPr>
                        <a:t> </a:t>
                      </a:r>
                      <a:r>
                        <a:rPr sz="700" spc="10" dirty="0">
                          <a:latin typeface="Calibri" panose="020F0502020204030204"/>
                          <a:cs typeface="Calibri" panose="020F0502020204030204"/>
                        </a:rPr>
                        <a:t>Alfa-2</a:t>
                      </a:r>
                      <a:r>
                        <a:rPr sz="700" spc="5" dirty="0">
                          <a:latin typeface="Calibri" panose="020F0502020204030204"/>
                          <a:cs typeface="Calibri" panose="020F0502020204030204"/>
                        </a:rPr>
                        <a:t> Central,</a:t>
                      </a:r>
                      <a:r>
                        <a:rPr sz="700" spc="10" dirty="0">
                          <a:latin typeface="Calibri" panose="020F0502020204030204"/>
                          <a:cs typeface="Calibri" panose="020F0502020204030204"/>
                        </a:rPr>
                        <a:t> Antagonis</a:t>
                      </a:r>
                      <a:r>
                        <a:rPr sz="700" spc="-15" dirty="0">
                          <a:latin typeface="Calibri" panose="020F0502020204030204"/>
                          <a:cs typeface="Calibri" panose="020F0502020204030204"/>
                        </a:rPr>
                        <a:t> </a:t>
                      </a:r>
                      <a:r>
                        <a:rPr sz="700" spc="10" dirty="0">
                          <a:latin typeface="Calibri" panose="020F0502020204030204"/>
                          <a:cs typeface="Calibri" panose="020F0502020204030204"/>
                        </a:rPr>
                        <a:t>Kalsium</a:t>
                      </a:r>
                      <a:endParaRPr sz="700">
                        <a:latin typeface="Calibri" panose="020F0502020204030204"/>
                        <a:cs typeface="Calibri" panose="020F0502020204030204"/>
                      </a:endParaRPr>
                    </a:p>
                  </a:txBody>
                  <a:tcPr marL="0" marR="0" marT="68580" marB="0">
                    <a:solidFill>
                      <a:srgbClr val="D1EAE4"/>
                    </a:solidFill>
                  </a:tcPr>
                </a:tc>
                <a:tc>
                  <a:txBody>
                    <a:bodyPr/>
                    <a:lstStyle/>
                    <a:p>
                      <a:pPr>
                        <a:lnSpc>
                          <a:spcPct val="100000"/>
                        </a:lnSpc>
                      </a:pPr>
                      <a:endParaRPr sz="1200">
                        <a:latin typeface="Times New Roman" panose="02020603050405020304"/>
                        <a:cs typeface="Times New Roman" panose="02020603050405020304"/>
                      </a:endParaRPr>
                    </a:p>
                  </a:txBody>
                  <a:tcPr marL="0" marR="0" marT="0" marB="0">
                    <a:solidFill>
                      <a:srgbClr val="D1EAE4"/>
                    </a:solidFill>
                  </a:tcPr>
                </a:tc>
                <a:tc>
                  <a:txBody>
                    <a:bodyPr/>
                    <a:lstStyle/>
                    <a:p>
                      <a:pPr>
                        <a:lnSpc>
                          <a:spcPct val="100000"/>
                        </a:lnSpc>
                      </a:pPr>
                      <a:endParaRPr sz="1200">
                        <a:latin typeface="Times New Roman" panose="02020603050405020304"/>
                        <a:cs typeface="Times New Roman" panose="02020603050405020304"/>
                      </a:endParaRPr>
                    </a:p>
                  </a:txBody>
                  <a:tcPr marL="0" marR="0" marT="0" marB="0">
                    <a:solidFill>
                      <a:srgbClr val="D1EAE4"/>
                    </a:solidFill>
                  </a:tcPr>
                </a:tc>
              </a:tr>
              <a:tr h="179537">
                <a:tc>
                  <a:txBody>
                    <a:bodyPr/>
                    <a:lstStyle/>
                    <a:p>
                      <a:pPr>
                        <a:lnSpc>
                          <a:spcPct val="100000"/>
                        </a:lnSpc>
                      </a:pPr>
                      <a:endParaRPr sz="1000">
                        <a:latin typeface="Times New Roman" panose="02020603050405020304"/>
                        <a:cs typeface="Times New Roman" panose="02020603050405020304"/>
                      </a:endParaRPr>
                    </a:p>
                  </a:txBody>
                  <a:tcPr marL="0" marR="0" marT="0" marB="0"/>
                </a:tc>
                <a:tc>
                  <a:txBody>
                    <a:bodyPr/>
                    <a:lstStyle/>
                    <a:p>
                      <a:pPr marL="76835">
                        <a:lnSpc>
                          <a:spcPct val="100000"/>
                        </a:lnSpc>
                        <a:spcBef>
                          <a:spcPts val="265"/>
                        </a:spcBef>
                      </a:pPr>
                      <a:r>
                        <a:rPr sz="700" spc="10" dirty="0">
                          <a:latin typeface="Calibri" panose="020F0502020204030204"/>
                          <a:cs typeface="Calibri" panose="020F0502020204030204"/>
                        </a:rPr>
                        <a:t>Clonidine,</a:t>
                      </a:r>
                      <a:r>
                        <a:rPr sz="700" spc="-35" dirty="0">
                          <a:latin typeface="Calibri" panose="020F0502020204030204"/>
                          <a:cs typeface="Calibri" panose="020F0502020204030204"/>
                        </a:rPr>
                        <a:t> </a:t>
                      </a:r>
                      <a:r>
                        <a:rPr sz="700" spc="10" dirty="0">
                          <a:latin typeface="Calibri" panose="020F0502020204030204"/>
                          <a:cs typeface="Calibri" panose="020F0502020204030204"/>
                        </a:rPr>
                        <a:t>Nifedipine</a:t>
                      </a:r>
                      <a:endParaRPr sz="700">
                        <a:latin typeface="Calibri" panose="020F0502020204030204"/>
                        <a:cs typeface="Calibri" panose="020F0502020204030204"/>
                      </a:endParaRPr>
                    </a:p>
                  </a:txBody>
                  <a:tcPr marL="0" marR="0" marT="33655" marB="0"/>
                </a:tc>
                <a:tc>
                  <a:txBody>
                    <a:bodyPr/>
                    <a:lstStyle/>
                    <a:p>
                      <a:pPr algn="ctr">
                        <a:lnSpc>
                          <a:spcPct val="100000"/>
                        </a:lnSpc>
                        <a:spcBef>
                          <a:spcPts val="265"/>
                        </a:spcBef>
                      </a:pPr>
                      <a:r>
                        <a:rPr sz="700" dirty="0">
                          <a:latin typeface="Calibri" panose="020F0502020204030204"/>
                          <a:cs typeface="Calibri" panose="020F0502020204030204"/>
                        </a:rPr>
                        <a:t>2</a:t>
                      </a:r>
                      <a:endParaRPr sz="700">
                        <a:latin typeface="Calibri" panose="020F0502020204030204"/>
                        <a:cs typeface="Calibri" panose="020F0502020204030204"/>
                      </a:endParaRPr>
                    </a:p>
                  </a:txBody>
                  <a:tcPr marL="0" marR="0" marT="33655" marB="0"/>
                </a:tc>
                <a:tc>
                  <a:txBody>
                    <a:bodyPr/>
                    <a:lstStyle/>
                    <a:p>
                      <a:pPr marL="5715" algn="ctr">
                        <a:lnSpc>
                          <a:spcPct val="100000"/>
                        </a:lnSpc>
                        <a:spcBef>
                          <a:spcPts val="265"/>
                        </a:spcBef>
                      </a:pPr>
                      <a:r>
                        <a:rPr sz="700" spc="10" dirty="0">
                          <a:latin typeface="Calibri" panose="020F0502020204030204"/>
                          <a:cs typeface="Calibri" panose="020F0502020204030204"/>
                        </a:rPr>
                        <a:t>1.47</a:t>
                      </a:r>
                      <a:endParaRPr sz="700">
                        <a:latin typeface="Calibri" panose="020F0502020204030204"/>
                        <a:cs typeface="Calibri" panose="020F0502020204030204"/>
                      </a:endParaRPr>
                    </a:p>
                  </a:txBody>
                  <a:tcPr marL="0" marR="0" marT="33655" marB="0"/>
                </a:tc>
              </a:tr>
              <a:tr h="179537">
                <a:tc>
                  <a:txBody>
                    <a:bodyPr/>
                    <a:lstStyle/>
                    <a:p>
                      <a:pPr marL="31750" algn="ctr">
                        <a:lnSpc>
                          <a:spcPct val="100000"/>
                        </a:lnSpc>
                        <a:spcBef>
                          <a:spcPts val="185"/>
                        </a:spcBef>
                      </a:pPr>
                      <a:r>
                        <a:rPr sz="800" b="1" dirty="0">
                          <a:latin typeface="Calibri" panose="020F0502020204030204"/>
                          <a:cs typeface="Calibri" panose="020F0502020204030204"/>
                        </a:rPr>
                        <a:t>7</a:t>
                      </a:r>
                      <a:endParaRPr sz="800">
                        <a:latin typeface="Calibri" panose="020F0502020204030204"/>
                        <a:cs typeface="Calibri" panose="020F0502020204030204"/>
                      </a:endParaRPr>
                    </a:p>
                  </a:txBody>
                  <a:tcPr marL="0" marR="0" marT="23495" marB="0">
                    <a:solidFill>
                      <a:srgbClr val="D1EAE4"/>
                    </a:solidFill>
                  </a:tcPr>
                </a:tc>
                <a:tc>
                  <a:txBody>
                    <a:bodyPr/>
                    <a:lstStyle/>
                    <a:p>
                      <a:pPr marL="76835">
                        <a:lnSpc>
                          <a:spcPct val="100000"/>
                        </a:lnSpc>
                        <a:spcBef>
                          <a:spcPts val="265"/>
                        </a:spcBef>
                      </a:pPr>
                      <a:r>
                        <a:rPr sz="700" spc="10" dirty="0">
                          <a:latin typeface="Calibri" panose="020F0502020204030204"/>
                          <a:cs typeface="Calibri" panose="020F0502020204030204"/>
                        </a:rPr>
                        <a:t>Agonis</a:t>
                      </a:r>
                      <a:r>
                        <a:rPr sz="700" spc="-15" dirty="0">
                          <a:latin typeface="Calibri" panose="020F0502020204030204"/>
                          <a:cs typeface="Calibri" panose="020F0502020204030204"/>
                        </a:rPr>
                        <a:t> </a:t>
                      </a:r>
                      <a:r>
                        <a:rPr sz="700" spc="10" dirty="0">
                          <a:latin typeface="Calibri" panose="020F0502020204030204"/>
                          <a:cs typeface="Calibri" panose="020F0502020204030204"/>
                        </a:rPr>
                        <a:t>Alfa-2</a:t>
                      </a:r>
                      <a:r>
                        <a:rPr sz="700" dirty="0">
                          <a:latin typeface="Calibri" panose="020F0502020204030204"/>
                          <a:cs typeface="Calibri" panose="020F0502020204030204"/>
                        </a:rPr>
                        <a:t> </a:t>
                      </a:r>
                      <a:r>
                        <a:rPr sz="700" spc="5" dirty="0">
                          <a:latin typeface="Calibri" panose="020F0502020204030204"/>
                          <a:cs typeface="Calibri" panose="020F0502020204030204"/>
                        </a:rPr>
                        <a:t>Central,</a:t>
                      </a:r>
                      <a:r>
                        <a:rPr sz="700" dirty="0">
                          <a:latin typeface="Calibri" panose="020F0502020204030204"/>
                          <a:cs typeface="Calibri" panose="020F0502020204030204"/>
                        </a:rPr>
                        <a:t> </a:t>
                      </a:r>
                      <a:r>
                        <a:rPr sz="700" spc="15" dirty="0">
                          <a:latin typeface="Calibri" panose="020F0502020204030204"/>
                          <a:cs typeface="Calibri" panose="020F0502020204030204"/>
                        </a:rPr>
                        <a:t>Beta</a:t>
                      </a:r>
                      <a:r>
                        <a:rPr sz="700" spc="-5" dirty="0">
                          <a:latin typeface="Calibri" panose="020F0502020204030204"/>
                          <a:cs typeface="Calibri" panose="020F0502020204030204"/>
                        </a:rPr>
                        <a:t> </a:t>
                      </a:r>
                      <a:r>
                        <a:rPr sz="700" spc="10" dirty="0">
                          <a:latin typeface="Calibri" panose="020F0502020204030204"/>
                          <a:cs typeface="Calibri" panose="020F0502020204030204"/>
                        </a:rPr>
                        <a:t>Blocker</a:t>
                      </a:r>
                      <a:endParaRPr sz="700">
                        <a:latin typeface="Calibri" panose="020F0502020204030204"/>
                        <a:cs typeface="Calibri" panose="020F0502020204030204"/>
                      </a:endParaRPr>
                    </a:p>
                  </a:txBody>
                  <a:tcPr marL="0" marR="0" marT="33655" marB="0">
                    <a:solidFill>
                      <a:srgbClr val="D1EAE4"/>
                    </a:solidFill>
                  </a:tcPr>
                </a:tc>
                <a:tc>
                  <a:txBody>
                    <a:bodyPr/>
                    <a:lstStyle/>
                    <a:p>
                      <a:pPr>
                        <a:lnSpc>
                          <a:spcPct val="100000"/>
                        </a:lnSpc>
                      </a:pPr>
                      <a:endParaRPr sz="1000">
                        <a:latin typeface="Times New Roman" panose="02020603050405020304"/>
                        <a:cs typeface="Times New Roman" panose="02020603050405020304"/>
                      </a:endParaRPr>
                    </a:p>
                  </a:txBody>
                  <a:tcPr marL="0" marR="0" marT="0" marB="0">
                    <a:solidFill>
                      <a:srgbClr val="D1EAE4"/>
                    </a:solidFill>
                  </a:tcPr>
                </a:tc>
                <a:tc>
                  <a:txBody>
                    <a:bodyPr/>
                    <a:lstStyle/>
                    <a:p>
                      <a:pPr>
                        <a:lnSpc>
                          <a:spcPct val="100000"/>
                        </a:lnSpc>
                      </a:pPr>
                      <a:endParaRPr sz="1000">
                        <a:latin typeface="Times New Roman" panose="02020603050405020304"/>
                        <a:cs typeface="Times New Roman" panose="02020603050405020304"/>
                      </a:endParaRPr>
                    </a:p>
                  </a:txBody>
                  <a:tcPr marL="0" marR="0" marT="0" marB="0">
                    <a:solidFill>
                      <a:srgbClr val="D1EAE4"/>
                    </a:solidFill>
                  </a:tcPr>
                </a:tc>
              </a:tr>
              <a:tr h="179537">
                <a:tc>
                  <a:txBody>
                    <a:bodyPr/>
                    <a:lstStyle/>
                    <a:p>
                      <a:pPr>
                        <a:lnSpc>
                          <a:spcPct val="100000"/>
                        </a:lnSpc>
                      </a:pPr>
                      <a:endParaRPr sz="1000">
                        <a:latin typeface="Times New Roman" panose="02020603050405020304"/>
                        <a:cs typeface="Times New Roman" panose="02020603050405020304"/>
                      </a:endParaRPr>
                    </a:p>
                  </a:txBody>
                  <a:tcPr marL="0" marR="0" marT="0" marB="0"/>
                </a:tc>
                <a:tc>
                  <a:txBody>
                    <a:bodyPr/>
                    <a:lstStyle/>
                    <a:p>
                      <a:pPr marL="76835">
                        <a:lnSpc>
                          <a:spcPct val="100000"/>
                        </a:lnSpc>
                        <a:spcBef>
                          <a:spcPts val="265"/>
                        </a:spcBef>
                      </a:pPr>
                      <a:r>
                        <a:rPr sz="700" spc="10" dirty="0">
                          <a:latin typeface="Calibri" panose="020F0502020204030204"/>
                          <a:cs typeface="Calibri" panose="020F0502020204030204"/>
                        </a:rPr>
                        <a:t>Clonidine,</a:t>
                      </a:r>
                      <a:r>
                        <a:rPr sz="700" spc="-30" dirty="0">
                          <a:latin typeface="Calibri" panose="020F0502020204030204"/>
                          <a:cs typeface="Calibri" panose="020F0502020204030204"/>
                        </a:rPr>
                        <a:t> </a:t>
                      </a:r>
                      <a:r>
                        <a:rPr sz="700" spc="10" dirty="0">
                          <a:latin typeface="Calibri" panose="020F0502020204030204"/>
                          <a:cs typeface="Calibri" panose="020F0502020204030204"/>
                        </a:rPr>
                        <a:t>Bisoprolol</a:t>
                      </a:r>
                      <a:endParaRPr sz="700">
                        <a:latin typeface="Calibri" panose="020F0502020204030204"/>
                        <a:cs typeface="Calibri" panose="020F0502020204030204"/>
                      </a:endParaRPr>
                    </a:p>
                  </a:txBody>
                  <a:tcPr marL="0" marR="0" marT="33655" marB="0"/>
                </a:tc>
                <a:tc>
                  <a:txBody>
                    <a:bodyPr/>
                    <a:lstStyle/>
                    <a:p>
                      <a:pPr algn="ctr">
                        <a:lnSpc>
                          <a:spcPct val="100000"/>
                        </a:lnSpc>
                        <a:spcBef>
                          <a:spcPts val="265"/>
                        </a:spcBef>
                      </a:pPr>
                      <a:r>
                        <a:rPr sz="700" dirty="0">
                          <a:latin typeface="Calibri" panose="020F0502020204030204"/>
                          <a:cs typeface="Calibri" panose="020F0502020204030204"/>
                        </a:rPr>
                        <a:t>1</a:t>
                      </a:r>
                      <a:endParaRPr sz="700">
                        <a:latin typeface="Calibri" panose="020F0502020204030204"/>
                        <a:cs typeface="Calibri" panose="020F0502020204030204"/>
                      </a:endParaRPr>
                    </a:p>
                  </a:txBody>
                  <a:tcPr marL="0" marR="0" marT="33655" marB="0"/>
                </a:tc>
                <a:tc>
                  <a:txBody>
                    <a:bodyPr/>
                    <a:lstStyle/>
                    <a:p>
                      <a:pPr marL="5715" algn="ctr">
                        <a:lnSpc>
                          <a:spcPct val="100000"/>
                        </a:lnSpc>
                        <a:spcBef>
                          <a:spcPts val="265"/>
                        </a:spcBef>
                      </a:pPr>
                      <a:r>
                        <a:rPr sz="700" spc="10" dirty="0">
                          <a:latin typeface="Calibri" panose="020F0502020204030204"/>
                          <a:cs typeface="Calibri" panose="020F0502020204030204"/>
                        </a:rPr>
                        <a:t>0.74</a:t>
                      </a:r>
                      <a:endParaRPr sz="700">
                        <a:latin typeface="Calibri" panose="020F0502020204030204"/>
                        <a:cs typeface="Calibri" panose="020F0502020204030204"/>
                      </a:endParaRPr>
                    </a:p>
                  </a:txBody>
                  <a:tcPr marL="0" marR="0" marT="33655" marB="0"/>
                </a:tc>
              </a:tr>
              <a:tr h="179537">
                <a:tc>
                  <a:txBody>
                    <a:bodyPr/>
                    <a:lstStyle/>
                    <a:p>
                      <a:pPr marL="31750" algn="ctr">
                        <a:lnSpc>
                          <a:spcPct val="100000"/>
                        </a:lnSpc>
                        <a:spcBef>
                          <a:spcPts val="185"/>
                        </a:spcBef>
                      </a:pPr>
                      <a:r>
                        <a:rPr sz="800" b="1" dirty="0">
                          <a:latin typeface="Calibri" panose="020F0502020204030204"/>
                          <a:cs typeface="Calibri" panose="020F0502020204030204"/>
                        </a:rPr>
                        <a:t>8</a:t>
                      </a:r>
                      <a:endParaRPr sz="800">
                        <a:latin typeface="Calibri" panose="020F0502020204030204"/>
                        <a:cs typeface="Calibri" panose="020F0502020204030204"/>
                      </a:endParaRPr>
                    </a:p>
                  </a:txBody>
                  <a:tcPr marL="0" marR="0" marT="23495" marB="0">
                    <a:solidFill>
                      <a:srgbClr val="D1EAE4"/>
                    </a:solidFill>
                  </a:tcPr>
                </a:tc>
                <a:tc>
                  <a:txBody>
                    <a:bodyPr/>
                    <a:lstStyle/>
                    <a:p>
                      <a:pPr marL="76835">
                        <a:lnSpc>
                          <a:spcPct val="100000"/>
                        </a:lnSpc>
                        <a:spcBef>
                          <a:spcPts val="265"/>
                        </a:spcBef>
                      </a:pPr>
                      <a:r>
                        <a:rPr sz="700" spc="10" dirty="0">
                          <a:latin typeface="Calibri" panose="020F0502020204030204"/>
                          <a:cs typeface="Calibri" panose="020F0502020204030204"/>
                        </a:rPr>
                        <a:t>Diuretik,</a:t>
                      </a:r>
                      <a:r>
                        <a:rPr sz="700" spc="-25" dirty="0">
                          <a:latin typeface="Calibri" panose="020F0502020204030204"/>
                          <a:cs typeface="Calibri" panose="020F0502020204030204"/>
                        </a:rPr>
                        <a:t> </a:t>
                      </a:r>
                      <a:r>
                        <a:rPr sz="700" spc="15" dirty="0">
                          <a:latin typeface="Calibri" panose="020F0502020204030204"/>
                          <a:cs typeface="Calibri" panose="020F0502020204030204"/>
                        </a:rPr>
                        <a:t>ACE</a:t>
                      </a:r>
                      <a:r>
                        <a:rPr sz="700" spc="-15" dirty="0">
                          <a:latin typeface="Calibri" panose="020F0502020204030204"/>
                          <a:cs typeface="Calibri" panose="020F0502020204030204"/>
                        </a:rPr>
                        <a:t> </a:t>
                      </a:r>
                      <a:r>
                        <a:rPr sz="700" spc="10" dirty="0">
                          <a:latin typeface="Calibri" panose="020F0502020204030204"/>
                          <a:cs typeface="Calibri" panose="020F0502020204030204"/>
                        </a:rPr>
                        <a:t>Inhibitor</a:t>
                      </a:r>
                      <a:endParaRPr sz="700">
                        <a:latin typeface="Calibri" panose="020F0502020204030204"/>
                        <a:cs typeface="Calibri" panose="020F0502020204030204"/>
                      </a:endParaRPr>
                    </a:p>
                  </a:txBody>
                  <a:tcPr marL="0" marR="0" marT="33655" marB="0">
                    <a:solidFill>
                      <a:srgbClr val="D1EAE4"/>
                    </a:solidFill>
                  </a:tcPr>
                </a:tc>
                <a:tc>
                  <a:txBody>
                    <a:bodyPr/>
                    <a:lstStyle/>
                    <a:p>
                      <a:pPr>
                        <a:lnSpc>
                          <a:spcPct val="100000"/>
                        </a:lnSpc>
                      </a:pPr>
                      <a:endParaRPr sz="1000">
                        <a:latin typeface="Times New Roman" panose="02020603050405020304"/>
                        <a:cs typeface="Times New Roman" panose="02020603050405020304"/>
                      </a:endParaRPr>
                    </a:p>
                  </a:txBody>
                  <a:tcPr marL="0" marR="0" marT="0" marB="0">
                    <a:solidFill>
                      <a:srgbClr val="D1EAE4"/>
                    </a:solidFill>
                  </a:tcPr>
                </a:tc>
                <a:tc>
                  <a:txBody>
                    <a:bodyPr/>
                    <a:lstStyle/>
                    <a:p>
                      <a:pPr>
                        <a:lnSpc>
                          <a:spcPct val="100000"/>
                        </a:lnSpc>
                      </a:pPr>
                      <a:endParaRPr sz="1000">
                        <a:latin typeface="Times New Roman" panose="02020603050405020304"/>
                        <a:cs typeface="Times New Roman" panose="02020603050405020304"/>
                      </a:endParaRPr>
                    </a:p>
                  </a:txBody>
                  <a:tcPr marL="0" marR="0" marT="0" marB="0">
                    <a:solidFill>
                      <a:srgbClr val="D1EAE4"/>
                    </a:solidFill>
                  </a:tcPr>
                </a:tc>
              </a:tr>
              <a:tr h="179469">
                <a:tc>
                  <a:txBody>
                    <a:bodyPr/>
                    <a:lstStyle/>
                    <a:p>
                      <a:pPr>
                        <a:lnSpc>
                          <a:spcPct val="100000"/>
                        </a:lnSpc>
                      </a:pPr>
                      <a:endParaRPr sz="1000">
                        <a:latin typeface="Times New Roman" panose="02020603050405020304"/>
                        <a:cs typeface="Times New Roman" panose="02020603050405020304"/>
                      </a:endParaRPr>
                    </a:p>
                  </a:txBody>
                  <a:tcPr marL="0" marR="0" marT="0" marB="0"/>
                </a:tc>
                <a:tc>
                  <a:txBody>
                    <a:bodyPr/>
                    <a:lstStyle/>
                    <a:p>
                      <a:pPr marL="76835">
                        <a:lnSpc>
                          <a:spcPct val="100000"/>
                        </a:lnSpc>
                        <a:spcBef>
                          <a:spcPts val="265"/>
                        </a:spcBef>
                      </a:pPr>
                      <a:r>
                        <a:rPr sz="700" spc="10" dirty="0">
                          <a:latin typeface="Calibri" panose="020F0502020204030204"/>
                          <a:cs typeface="Calibri" panose="020F0502020204030204"/>
                        </a:rPr>
                        <a:t>Furosemide,</a:t>
                      </a:r>
                      <a:r>
                        <a:rPr sz="700" spc="-40" dirty="0">
                          <a:latin typeface="Calibri" panose="020F0502020204030204"/>
                          <a:cs typeface="Calibri" panose="020F0502020204030204"/>
                        </a:rPr>
                        <a:t> </a:t>
                      </a:r>
                      <a:r>
                        <a:rPr sz="700" spc="10" dirty="0">
                          <a:latin typeface="Calibri" panose="020F0502020204030204"/>
                          <a:cs typeface="Calibri" panose="020F0502020204030204"/>
                        </a:rPr>
                        <a:t>Ramipril</a:t>
                      </a:r>
                      <a:endParaRPr sz="700">
                        <a:latin typeface="Calibri" panose="020F0502020204030204"/>
                        <a:cs typeface="Calibri" panose="020F0502020204030204"/>
                      </a:endParaRPr>
                    </a:p>
                  </a:txBody>
                  <a:tcPr marL="0" marR="0" marT="33655" marB="0"/>
                </a:tc>
                <a:tc>
                  <a:txBody>
                    <a:bodyPr/>
                    <a:lstStyle/>
                    <a:p>
                      <a:pPr algn="ctr">
                        <a:lnSpc>
                          <a:spcPct val="100000"/>
                        </a:lnSpc>
                        <a:spcBef>
                          <a:spcPts val="265"/>
                        </a:spcBef>
                      </a:pPr>
                      <a:r>
                        <a:rPr sz="700" dirty="0">
                          <a:latin typeface="Calibri" panose="020F0502020204030204"/>
                          <a:cs typeface="Calibri" panose="020F0502020204030204"/>
                        </a:rPr>
                        <a:t>4</a:t>
                      </a:r>
                      <a:endParaRPr sz="700">
                        <a:latin typeface="Calibri" panose="020F0502020204030204"/>
                        <a:cs typeface="Calibri" panose="020F0502020204030204"/>
                      </a:endParaRPr>
                    </a:p>
                  </a:txBody>
                  <a:tcPr marL="0" marR="0" marT="33655" marB="0"/>
                </a:tc>
                <a:tc>
                  <a:txBody>
                    <a:bodyPr/>
                    <a:lstStyle/>
                    <a:p>
                      <a:pPr marL="5715" algn="ctr">
                        <a:lnSpc>
                          <a:spcPct val="100000"/>
                        </a:lnSpc>
                        <a:spcBef>
                          <a:spcPts val="265"/>
                        </a:spcBef>
                      </a:pPr>
                      <a:r>
                        <a:rPr sz="700" spc="10" dirty="0">
                          <a:latin typeface="Calibri" panose="020F0502020204030204"/>
                          <a:cs typeface="Calibri" panose="020F0502020204030204"/>
                        </a:rPr>
                        <a:t>2.94</a:t>
                      </a:r>
                      <a:endParaRPr sz="700">
                        <a:latin typeface="Calibri" panose="020F0502020204030204"/>
                        <a:cs typeface="Calibri" panose="020F0502020204030204"/>
                      </a:endParaRPr>
                    </a:p>
                  </a:txBody>
                  <a:tcPr marL="0" marR="0" marT="33655" marB="0"/>
                </a:tc>
              </a:tr>
              <a:tr h="378049">
                <a:tc>
                  <a:txBody>
                    <a:bodyPr/>
                    <a:lstStyle/>
                    <a:p>
                      <a:pPr>
                        <a:lnSpc>
                          <a:spcPct val="100000"/>
                        </a:lnSpc>
                        <a:spcBef>
                          <a:spcPts val="50"/>
                        </a:spcBef>
                      </a:pPr>
                      <a:endParaRPr sz="800">
                        <a:latin typeface="Times New Roman" panose="02020603050405020304"/>
                        <a:cs typeface="Times New Roman" panose="02020603050405020304"/>
                      </a:endParaRPr>
                    </a:p>
                    <a:p>
                      <a:pPr marL="31750" algn="ctr">
                        <a:lnSpc>
                          <a:spcPct val="100000"/>
                        </a:lnSpc>
                      </a:pPr>
                      <a:r>
                        <a:rPr sz="800" b="1" dirty="0">
                          <a:latin typeface="Calibri" panose="020F0502020204030204"/>
                          <a:cs typeface="Calibri" panose="020F0502020204030204"/>
                        </a:rPr>
                        <a:t>9</a:t>
                      </a:r>
                      <a:endParaRPr sz="800">
                        <a:latin typeface="Calibri" panose="020F0502020204030204"/>
                        <a:cs typeface="Calibri" panose="020F0502020204030204"/>
                      </a:endParaRPr>
                    </a:p>
                  </a:txBody>
                  <a:tcPr marL="0" marR="0" marT="6350" marB="0">
                    <a:solidFill>
                      <a:srgbClr val="D1EAE4"/>
                    </a:solidFill>
                  </a:tcPr>
                </a:tc>
                <a:tc>
                  <a:txBody>
                    <a:bodyPr/>
                    <a:lstStyle/>
                    <a:p>
                      <a:pPr marL="76835">
                        <a:lnSpc>
                          <a:spcPct val="100000"/>
                        </a:lnSpc>
                        <a:spcBef>
                          <a:spcPts val="580"/>
                        </a:spcBef>
                      </a:pPr>
                      <a:r>
                        <a:rPr sz="700" spc="10" dirty="0">
                          <a:latin typeface="Calibri" panose="020F0502020204030204"/>
                          <a:cs typeface="Calibri" panose="020F0502020204030204"/>
                        </a:rPr>
                        <a:t>Antagonis</a:t>
                      </a:r>
                      <a:endParaRPr sz="700">
                        <a:latin typeface="Calibri" panose="020F0502020204030204"/>
                        <a:cs typeface="Calibri" panose="020F0502020204030204"/>
                      </a:endParaRPr>
                    </a:p>
                    <a:p>
                      <a:pPr marL="76835">
                        <a:lnSpc>
                          <a:spcPct val="100000"/>
                        </a:lnSpc>
                        <a:spcBef>
                          <a:spcPts val="100"/>
                        </a:spcBef>
                      </a:pPr>
                      <a:r>
                        <a:rPr sz="700" spc="15" dirty="0">
                          <a:latin typeface="Calibri" panose="020F0502020204030204"/>
                          <a:cs typeface="Calibri" panose="020F0502020204030204"/>
                        </a:rPr>
                        <a:t>Reseptor</a:t>
                      </a:r>
                      <a:r>
                        <a:rPr sz="700" spc="-20" dirty="0">
                          <a:latin typeface="Calibri" panose="020F0502020204030204"/>
                          <a:cs typeface="Calibri" panose="020F0502020204030204"/>
                        </a:rPr>
                        <a:t> </a:t>
                      </a:r>
                      <a:r>
                        <a:rPr sz="700" spc="10" dirty="0">
                          <a:latin typeface="Calibri" panose="020F0502020204030204"/>
                          <a:cs typeface="Calibri" panose="020F0502020204030204"/>
                        </a:rPr>
                        <a:t>Angiotensin</a:t>
                      </a:r>
                      <a:r>
                        <a:rPr sz="700" spc="-20" dirty="0">
                          <a:latin typeface="Calibri" panose="020F0502020204030204"/>
                          <a:cs typeface="Calibri" panose="020F0502020204030204"/>
                        </a:rPr>
                        <a:t> </a:t>
                      </a:r>
                      <a:r>
                        <a:rPr sz="700" spc="5" dirty="0">
                          <a:latin typeface="Calibri" panose="020F0502020204030204"/>
                          <a:cs typeface="Calibri" panose="020F0502020204030204"/>
                        </a:rPr>
                        <a:t>II,</a:t>
                      </a:r>
                      <a:r>
                        <a:rPr sz="700" dirty="0">
                          <a:latin typeface="Calibri" panose="020F0502020204030204"/>
                          <a:cs typeface="Calibri" panose="020F0502020204030204"/>
                        </a:rPr>
                        <a:t> </a:t>
                      </a:r>
                      <a:r>
                        <a:rPr sz="700" spc="10" dirty="0">
                          <a:latin typeface="Calibri" panose="020F0502020204030204"/>
                          <a:cs typeface="Calibri" panose="020F0502020204030204"/>
                        </a:rPr>
                        <a:t>Antagonis</a:t>
                      </a:r>
                      <a:r>
                        <a:rPr sz="700" spc="-20" dirty="0">
                          <a:latin typeface="Calibri" panose="020F0502020204030204"/>
                          <a:cs typeface="Calibri" panose="020F0502020204030204"/>
                        </a:rPr>
                        <a:t> </a:t>
                      </a:r>
                      <a:r>
                        <a:rPr sz="700" spc="10" dirty="0">
                          <a:latin typeface="Calibri" panose="020F0502020204030204"/>
                          <a:cs typeface="Calibri" panose="020F0502020204030204"/>
                        </a:rPr>
                        <a:t>Kalsium</a:t>
                      </a:r>
                      <a:endParaRPr sz="700">
                        <a:latin typeface="Calibri" panose="020F0502020204030204"/>
                        <a:cs typeface="Calibri" panose="020F0502020204030204"/>
                      </a:endParaRPr>
                    </a:p>
                  </a:txBody>
                  <a:tcPr marL="0" marR="0" marT="73660" marB="0">
                    <a:solidFill>
                      <a:srgbClr val="D1EAE4"/>
                    </a:solidFill>
                  </a:tcPr>
                </a:tc>
                <a:tc>
                  <a:txBody>
                    <a:bodyPr/>
                    <a:lstStyle/>
                    <a:p>
                      <a:pPr>
                        <a:lnSpc>
                          <a:spcPct val="100000"/>
                        </a:lnSpc>
                      </a:pPr>
                      <a:endParaRPr sz="1200">
                        <a:latin typeface="Times New Roman" panose="02020603050405020304"/>
                        <a:cs typeface="Times New Roman" panose="02020603050405020304"/>
                      </a:endParaRPr>
                    </a:p>
                  </a:txBody>
                  <a:tcPr marL="0" marR="0" marT="0" marB="0">
                    <a:solidFill>
                      <a:srgbClr val="D1EAE4"/>
                    </a:solidFill>
                  </a:tcPr>
                </a:tc>
                <a:tc>
                  <a:txBody>
                    <a:bodyPr/>
                    <a:lstStyle/>
                    <a:p>
                      <a:pPr>
                        <a:lnSpc>
                          <a:spcPct val="100000"/>
                        </a:lnSpc>
                      </a:pPr>
                      <a:endParaRPr sz="1200">
                        <a:latin typeface="Times New Roman" panose="02020603050405020304"/>
                        <a:cs typeface="Times New Roman" panose="02020603050405020304"/>
                      </a:endParaRPr>
                    </a:p>
                  </a:txBody>
                  <a:tcPr marL="0" marR="0" marT="0" marB="0">
                    <a:solidFill>
                      <a:srgbClr val="D1EAE4"/>
                    </a:solidFill>
                  </a:tcPr>
                </a:tc>
              </a:tr>
              <a:tr h="179562">
                <a:tc>
                  <a:txBody>
                    <a:bodyPr/>
                    <a:lstStyle/>
                    <a:p>
                      <a:pPr>
                        <a:lnSpc>
                          <a:spcPct val="100000"/>
                        </a:lnSpc>
                      </a:pPr>
                      <a:endParaRPr sz="1000">
                        <a:latin typeface="Times New Roman" panose="02020603050405020304"/>
                        <a:cs typeface="Times New Roman" panose="02020603050405020304"/>
                      </a:endParaRPr>
                    </a:p>
                  </a:txBody>
                  <a:tcPr marL="0" marR="0" marT="0" marB="0"/>
                </a:tc>
                <a:tc>
                  <a:txBody>
                    <a:bodyPr/>
                    <a:lstStyle/>
                    <a:p>
                      <a:pPr marL="76835">
                        <a:lnSpc>
                          <a:spcPct val="100000"/>
                        </a:lnSpc>
                        <a:spcBef>
                          <a:spcPts val="265"/>
                        </a:spcBef>
                      </a:pPr>
                      <a:r>
                        <a:rPr sz="700" spc="10" dirty="0">
                          <a:latin typeface="Calibri" panose="020F0502020204030204"/>
                          <a:cs typeface="Calibri" panose="020F0502020204030204"/>
                        </a:rPr>
                        <a:t>Irbesartan,</a:t>
                      </a:r>
                      <a:r>
                        <a:rPr sz="700" spc="-30" dirty="0">
                          <a:latin typeface="Calibri" panose="020F0502020204030204"/>
                          <a:cs typeface="Calibri" panose="020F0502020204030204"/>
                        </a:rPr>
                        <a:t> </a:t>
                      </a:r>
                      <a:r>
                        <a:rPr sz="700" spc="10" dirty="0">
                          <a:latin typeface="Calibri" panose="020F0502020204030204"/>
                          <a:cs typeface="Calibri" panose="020F0502020204030204"/>
                        </a:rPr>
                        <a:t>Nifedipin</a:t>
                      </a:r>
                      <a:endParaRPr sz="700">
                        <a:latin typeface="Calibri" panose="020F0502020204030204"/>
                        <a:cs typeface="Calibri" panose="020F0502020204030204"/>
                      </a:endParaRPr>
                    </a:p>
                  </a:txBody>
                  <a:tcPr marL="0" marR="0" marT="33655" marB="0"/>
                </a:tc>
                <a:tc>
                  <a:txBody>
                    <a:bodyPr/>
                    <a:lstStyle/>
                    <a:p>
                      <a:pPr algn="ctr">
                        <a:lnSpc>
                          <a:spcPct val="100000"/>
                        </a:lnSpc>
                        <a:spcBef>
                          <a:spcPts val="265"/>
                        </a:spcBef>
                      </a:pPr>
                      <a:r>
                        <a:rPr sz="700" dirty="0">
                          <a:latin typeface="Calibri" panose="020F0502020204030204"/>
                          <a:cs typeface="Calibri" panose="020F0502020204030204"/>
                        </a:rPr>
                        <a:t>1</a:t>
                      </a:r>
                      <a:endParaRPr sz="700">
                        <a:latin typeface="Calibri" panose="020F0502020204030204"/>
                        <a:cs typeface="Calibri" panose="020F0502020204030204"/>
                      </a:endParaRPr>
                    </a:p>
                  </a:txBody>
                  <a:tcPr marL="0" marR="0" marT="33655" marB="0"/>
                </a:tc>
                <a:tc>
                  <a:txBody>
                    <a:bodyPr/>
                    <a:lstStyle/>
                    <a:p>
                      <a:pPr marL="5715" algn="ctr">
                        <a:lnSpc>
                          <a:spcPct val="100000"/>
                        </a:lnSpc>
                        <a:spcBef>
                          <a:spcPts val="265"/>
                        </a:spcBef>
                      </a:pPr>
                      <a:r>
                        <a:rPr sz="700" spc="10" dirty="0">
                          <a:latin typeface="Calibri" panose="020F0502020204030204"/>
                          <a:cs typeface="Calibri" panose="020F0502020204030204"/>
                        </a:rPr>
                        <a:t>0.74</a:t>
                      </a:r>
                      <a:endParaRPr sz="700">
                        <a:latin typeface="Calibri" panose="020F0502020204030204"/>
                        <a:cs typeface="Calibri" panose="020F0502020204030204"/>
                      </a:endParaRPr>
                    </a:p>
                  </a:txBody>
                  <a:tcPr marL="0" marR="0" marT="33655" marB="0"/>
                </a:tc>
              </a:tr>
              <a:tr h="272529">
                <a:tc>
                  <a:txBody>
                    <a:bodyPr/>
                    <a:lstStyle/>
                    <a:p>
                      <a:pPr marL="31115" algn="ctr">
                        <a:lnSpc>
                          <a:spcPct val="100000"/>
                        </a:lnSpc>
                        <a:spcBef>
                          <a:spcPts val="555"/>
                        </a:spcBef>
                      </a:pPr>
                      <a:r>
                        <a:rPr sz="800" b="1" spc="-5" dirty="0">
                          <a:latin typeface="Calibri" panose="020F0502020204030204"/>
                          <a:cs typeface="Calibri" panose="020F0502020204030204"/>
                        </a:rPr>
                        <a:t>10</a:t>
                      </a:r>
                      <a:endParaRPr sz="800">
                        <a:latin typeface="Calibri" panose="020F0502020204030204"/>
                        <a:cs typeface="Calibri" panose="020F0502020204030204"/>
                      </a:endParaRPr>
                    </a:p>
                  </a:txBody>
                  <a:tcPr marL="0" marR="0" marT="70485" marB="0">
                    <a:solidFill>
                      <a:srgbClr val="D1EAE4"/>
                    </a:solidFill>
                  </a:tcPr>
                </a:tc>
                <a:tc>
                  <a:txBody>
                    <a:bodyPr/>
                    <a:lstStyle/>
                    <a:p>
                      <a:pPr>
                        <a:lnSpc>
                          <a:spcPct val="100000"/>
                        </a:lnSpc>
                        <a:spcBef>
                          <a:spcPts val="55"/>
                        </a:spcBef>
                      </a:pPr>
                      <a:endParaRPr sz="500">
                        <a:latin typeface="Times New Roman" panose="02020603050405020304"/>
                        <a:cs typeface="Times New Roman" panose="02020603050405020304"/>
                      </a:endParaRPr>
                    </a:p>
                    <a:p>
                      <a:pPr marL="76835">
                        <a:lnSpc>
                          <a:spcPct val="100000"/>
                        </a:lnSpc>
                      </a:pPr>
                      <a:r>
                        <a:rPr sz="700" spc="10" dirty="0">
                          <a:latin typeface="Calibri" panose="020F0502020204030204"/>
                          <a:cs typeface="Calibri" panose="020F0502020204030204"/>
                        </a:rPr>
                        <a:t>Agonis</a:t>
                      </a:r>
                      <a:r>
                        <a:rPr sz="700" spc="-15" dirty="0">
                          <a:latin typeface="Calibri" panose="020F0502020204030204"/>
                          <a:cs typeface="Calibri" panose="020F0502020204030204"/>
                        </a:rPr>
                        <a:t> </a:t>
                      </a:r>
                      <a:r>
                        <a:rPr sz="700" spc="10" dirty="0">
                          <a:latin typeface="Calibri" panose="020F0502020204030204"/>
                          <a:cs typeface="Calibri" panose="020F0502020204030204"/>
                        </a:rPr>
                        <a:t>Alfa-2</a:t>
                      </a:r>
                      <a:r>
                        <a:rPr sz="700" dirty="0">
                          <a:latin typeface="Calibri" panose="020F0502020204030204"/>
                          <a:cs typeface="Calibri" panose="020F0502020204030204"/>
                        </a:rPr>
                        <a:t> </a:t>
                      </a:r>
                      <a:r>
                        <a:rPr sz="700" spc="5" dirty="0">
                          <a:latin typeface="Calibri" panose="020F0502020204030204"/>
                          <a:cs typeface="Calibri" panose="020F0502020204030204"/>
                        </a:rPr>
                        <a:t>Central,</a:t>
                      </a:r>
                      <a:r>
                        <a:rPr sz="700" spc="160" dirty="0">
                          <a:latin typeface="Calibri" panose="020F0502020204030204"/>
                          <a:cs typeface="Calibri" panose="020F0502020204030204"/>
                        </a:rPr>
                        <a:t> </a:t>
                      </a:r>
                      <a:r>
                        <a:rPr sz="700" spc="15" dirty="0">
                          <a:latin typeface="Calibri" panose="020F0502020204030204"/>
                          <a:cs typeface="Calibri" panose="020F0502020204030204"/>
                        </a:rPr>
                        <a:t>Beta</a:t>
                      </a:r>
                      <a:r>
                        <a:rPr sz="700" spc="-10" dirty="0">
                          <a:latin typeface="Calibri" panose="020F0502020204030204"/>
                          <a:cs typeface="Calibri" panose="020F0502020204030204"/>
                        </a:rPr>
                        <a:t> </a:t>
                      </a:r>
                      <a:r>
                        <a:rPr sz="700" spc="10" dirty="0">
                          <a:latin typeface="Calibri" panose="020F0502020204030204"/>
                          <a:cs typeface="Calibri" panose="020F0502020204030204"/>
                        </a:rPr>
                        <a:t>Blocker</a:t>
                      </a:r>
                      <a:endParaRPr sz="700">
                        <a:latin typeface="Calibri" panose="020F0502020204030204"/>
                        <a:cs typeface="Calibri" panose="020F0502020204030204"/>
                      </a:endParaRPr>
                    </a:p>
                  </a:txBody>
                  <a:tcPr marL="0" marR="0" marT="6985" marB="0">
                    <a:solidFill>
                      <a:srgbClr val="D1EAE4"/>
                    </a:solidFill>
                  </a:tcPr>
                </a:tc>
                <a:tc>
                  <a:txBody>
                    <a:bodyPr/>
                    <a:lstStyle/>
                    <a:p>
                      <a:pPr>
                        <a:lnSpc>
                          <a:spcPct val="100000"/>
                        </a:lnSpc>
                      </a:pPr>
                      <a:endParaRPr sz="1200">
                        <a:latin typeface="Times New Roman" panose="02020603050405020304"/>
                        <a:cs typeface="Times New Roman" panose="02020603050405020304"/>
                      </a:endParaRPr>
                    </a:p>
                  </a:txBody>
                  <a:tcPr marL="0" marR="0" marT="0" marB="0">
                    <a:solidFill>
                      <a:srgbClr val="D1EAE4"/>
                    </a:solidFill>
                  </a:tcPr>
                </a:tc>
                <a:tc>
                  <a:txBody>
                    <a:bodyPr/>
                    <a:lstStyle/>
                    <a:p>
                      <a:pPr>
                        <a:lnSpc>
                          <a:spcPct val="100000"/>
                        </a:lnSpc>
                        <a:spcBef>
                          <a:spcPts val="55"/>
                        </a:spcBef>
                      </a:pPr>
                      <a:endParaRPr sz="500">
                        <a:latin typeface="Times New Roman" panose="02020603050405020304"/>
                        <a:cs typeface="Times New Roman" panose="02020603050405020304"/>
                      </a:endParaRPr>
                    </a:p>
                    <a:p>
                      <a:pPr marL="5715" algn="ctr">
                        <a:lnSpc>
                          <a:spcPct val="100000"/>
                        </a:lnSpc>
                      </a:pPr>
                      <a:r>
                        <a:rPr sz="700" spc="10" dirty="0">
                          <a:latin typeface="Calibri" panose="020F0502020204030204"/>
                          <a:cs typeface="Calibri" panose="020F0502020204030204"/>
                        </a:rPr>
                        <a:t>0.00</a:t>
                      </a:r>
                      <a:endParaRPr sz="700">
                        <a:latin typeface="Calibri" panose="020F0502020204030204"/>
                        <a:cs typeface="Calibri" panose="020F0502020204030204"/>
                      </a:endParaRPr>
                    </a:p>
                  </a:txBody>
                  <a:tcPr marL="0" marR="0" marT="6985" marB="0">
                    <a:solidFill>
                      <a:srgbClr val="D1EAE4"/>
                    </a:solidFill>
                  </a:tcPr>
                </a:tc>
              </a:tr>
              <a:tr h="179562">
                <a:tc>
                  <a:txBody>
                    <a:bodyPr/>
                    <a:lstStyle/>
                    <a:p>
                      <a:pPr>
                        <a:lnSpc>
                          <a:spcPct val="100000"/>
                        </a:lnSpc>
                      </a:pPr>
                      <a:endParaRPr sz="1000">
                        <a:latin typeface="Times New Roman" panose="02020603050405020304"/>
                        <a:cs typeface="Times New Roman" panose="02020603050405020304"/>
                      </a:endParaRPr>
                    </a:p>
                  </a:txBody>
                  <a:tcPr marL="0" marR="0" marT="0" marB="0"/>
                </a:tc>
                <a:tc>
                  <a:txBody>
                    <a:bodyPr/>
                    <a:lstStyle/>
                    <a:p>
                      <a:pPr marL="76835">
                        <a:lnSpc>
                          <a:spcPct val="100000"/>
                        </a:lnSpc>
                        <a:spcBef>
                          <a:spcPts val="265"/>
                        </a:spcBef>
                      </a:pPr>
                      <a:r>
                        <a:rPr sz="700" spc="10" dirty="0">
                          <a:latin typeface="Calibri" panose="020F0502020204030204"/>
                          <a:cs typeface="Calibri" panose="020F0502020204030204"/>
                        </a:rPr>
                        <a:t>Methyldopa,</a:t>
                      </a:r>
                      <a:r>
                        <a:rPr sz="700" spc="-35" dirty="0">
                          <a:latin typeface="Calibri" panose="020F0502020204030204"/>
                          <a:cs typeface="Calibri" panose="020F0502020204030204"/>
                        </a:rPr>
                        <a:t> </a:t>
                      </a:r>
                      <a:r>
                        <a:rPr sz="700" spc="10" dirty="0">
                          <a:latin typeface="Calibri" panose="020F0502020204030204"/>
                          <a:cs typeface="Calibri" panose="020F0502020204030204"/>
                        </a:rPr>
                        <a:t>Bisprolol</a:t>
                      </a:r>
                      <a:endParaRPr sz="700">
                        <a:latin typeface="Calibri" panose="020F0502020204030204"/>
                        <a:cs typeface="Calibri" panose="020F0502020204030204"/>
                      </a:endParaRPr>
                    </a:p>
                  </a:txBody>
                  <a:tcPr marL="0" marR="0" marT="33655" marB="0"/>
                </a:tc>
                <a:tc>
                  <a:txBody>
                    <a:bodyPr/>
                    <a:lstStyle/>
                    <a:p>
                      <a:pPr algn="ctr">
                        <a:lnSpc>
                          <a:spcPct val="100000"/>
                        </a:lnSpc>
                        <a:spcBef>
                          <a:spcPts val="265"/>
                        </a:spcBef>
                      </a:pPr>
                      <a:r>
                        <a:rPr sz="700" dirty="0">
                          <a:latin typeface="Calibri" panose="020F0502020204030204"/>
                          <a:cs typeface="Calibri" panose="020F0502020204030204"/>
                        </a:rPr>
                        <a:t>1</a:t>
                      </a:r>
                      <a:endParaRPr sz="700">
                        <a:latin typeface="Calibri" panose="020F0502020204030204"/>
                        <a:cs typeface="Calibri" panose="020F0502020204030204"/>
                      </a:endParaRPr>
                    </a:p>
                  </a:txBody>
                  <a:tcPr marL="0" marR="0" marT="33655" marB="0"/>
                </a:tc>
                <a:tc>
                  <a:txBody>
                    <a:bodyPr/>
                    <a:lstStyle/>
                    <a:p>
                      <a:pPr marL="5715" algn="ctr">
                        <a:lnSpc>
                          <a:spcPct val="100000"/>
                        </a:lnSpc>
                        <a:spcBef>
                          <a:spcPts val="265"/>
                        </a:spcBef>
                      </a:pPr>
                      <a:r>
                        <a:rPr sz="700" spc="10" dirty="0">
                          <a:latin typeface="Calibri" panose="020F0502020204030204"/>
                          <a:cs typeface="Calibri" panose="020F0502020204030204"/>
                        </a:rPr>
                        <a:t>0.74</a:t>
                      </a:r>
                      <a:endParaRPr sz="700">
                        <a:latin typeface="Calibri" panose="020F0502020204030204"/>
                        <a:cs typeface="Calibri" panose="020F0502020204030204"/>
                      </a:endParaRPr>
                    </a:p>
                  </a:txBody>
                  <a:tcPr marL="0" marR="0" marT="33655" marB="0"/>
                </a:tc>
              </a:tr>
              <a:tr h="272529">
                <a:tc>
                  <a:txBody>
                    <a:bodyPr/>
                    <a:lstStyle/>
                    <a:p>
                      <a:pPr marL="31115" algn="ctr">
                        <a:lnSpc>
                          <a:spcPct val="100000"/>
                        </a:lnSpc>
                        <a:spcBef>
                          <a:spcPts val="555"/>
                        </a:spcBef>
                      </a:pPr>
                      <a:r>
                        <a:rPr sz="800" b="1" spc="-5" dirty="0">
                          <a:latin typeface="Calibri" panose="020F0502020204030204"/>
                          <a:cs typeface="Calibri" panose="020F0502020204030204"/>
                        </a:rPr>
                        <a:t>11</a:t>
                      </a:r>
                      <a:endParaRPr sz="800">
                        <a:latin typeface="Calibri" panose="020F0502020204030204"/>
                        <a:cs typeface="Calibri" panose="020F0502020204030204"/>
                      </a:endParaRPr>
                    </a:p>
                  </a:txBody>
                  <a:tcPr marL="0" marR="0" marT="70485" marB="0">
                    <a:solidFill>
                      <a:srgbClr val="D1EAE4"/>
                    </a:solidFill>
                  </a:tcPr>
                </a:tc>
                <a:tc>
                  <a:txBody>
                    <a:bodyPr/>
                    <a:lstStyle/>
                    <a:p>
                      <a:pPr marL="76835" marR="928370">
                        <a:lnSpc>
                          <a:spcPct val="112000"/>
                        </a:lnSpc>
                        <a:spcBef>
                          <a:spcPts val="60"/>
                        </a:spcBef>
                      </a:pPr>
                      <a:r>
                        <a:rPr sz="700" spc="10" dirty="0">
                          <a:latin typeface="Calibri" panose="020F0502020204030204"/>
                          <a:cs typeface="Calibri" panose="020F0502020204030204"/>
                        </a:rPr>
                        <a:t>Diuretik, Antagonis </a:t>
                      </a:r>
                      <a:r>
                        <a:rPr sz="700" spc="15" dirty="0">
                          <a:latin typeface="Calibri" panose="020F0502020204030204"/>
                          <a:cs typeface="Calibri" panose="020F0502020204030204"/>
                        </a:rPr>
                        <a:t> </a:t>
                      </a:r>
                      <a:r>
                        <a:rPr sz="700" dirty="0">
                          <a:latin typeface="Calibri" panose="020F0502020204030204"/>
                          <a:cs typeface="Calibri" panose="020F0502020204030204"/>
                        </a:rPr>
                        <a:t>Rese</a:t>
                      </a:r>
                      <a:r>
                        <a:rPr sz="700" spc="-5" dirty="0">
                          <a:latin typeface="Calibri" panose="020F0502020204030204"/>
                          <a:cs typeface="Calibri" panose="020F0502020204030204"/>
                        </a:rPr>
                        <a:t>p</a:t>
                      </a:r>
                      <a:r>
                        <a:rPr sz="700" dirty="0">
                          <a:latin typeface="Calibri" panose="020F0502020204030204"/>
                          <a:cs typeface="Calibri" panose="020F0502020204030204"/>
                        </a:rPr>
                        <a:t>t</a:t>
                      </a:r>
                      <a:r>
                        <a:rPr sz="700" spc="5" dirty="0">
                          <a:latin typeface="Calibri" panose="020F0502020204030204"/>
                          <a:cs typeface="Calibri" panose="020F0502020204030204"/>
                        </a:rPr>
                        <a:t>o</a:t>
                      </a:r>
                      <a:r>
                        <a:rPr sz="700" dirty="0">
                          <a:latin typeface="Calibri" panose="020F0502020204030204"/>
                          <a:cs typeface="Calibri" panose="020F0502020204030204"/>
                        </a:rPr>
                        <a:t>r</a:t>
                      </a:r>
                      <a:r>
                        <a:rPr sz="700" spc="-20" dirty="0">
                          <a:latin typeface="Calibri" panose="020F0502020204030204"/>
                          <a:cs typeface="Calibri" panose="020F0502020204030204"/>
                        </a:rPr>
                        <a:t> </a:t>
                      </a:r>
                      <a:r>
                        <a:rPr sz="700" dirty="0">
                          <a:latin typeface="Calibri" panose="020F0502020204030204"/>
                          <a:cs typeface="Calibri" panose="020F0502020204030204"/>
                        </a:rPr>
                        <a:t>A</a:t>
                      </a:r>
                      <a:r>
                        <a:rPr sz="700" spc="-5" dirty="0">
                          <a:latin typeface="Calibri" panose="020F0502020204030204"/>
                          <a:cs typeface="Calibri" panose="020F0502020204030204"/>
                        </a:rPr>
                        <a:t>ng</a:t>
                      </a:r>
                      <a:r>
                        <a:rPr sz="700" dirty="0">
                          <a:latin typeface="Calibri" panose="020F0502020204030204"/>
                          <a:cs typeface="Calibri" panose="020F0502020204030204"/>
                        </a:rPr>
                        <a:t>iote</a:t>
                      </a:r>
                      <a:r>
                        <a:rPr sz="700" spc="-5" dirty="0">
                          <a:latin typeface="Calibri" panose="020F0502020204030204"/>
                          <a:cs typeface="Calibri" panose="020F0502020204030204"/>
                        </a:rPr>
                        <a:t>nsi</a:t>
                      </a:r>
                      <a:r>
                        <a:rPr sz="700" dirty="0">
                          <a:latin typeface="Calibri" panose="020F0502020204030204"/>
                          <a:cs typeface="Calibri" panose="020F0502020204030204"/>
                        </a:rPr>
                        <a:t>n</a:t>
                      </a:r>
                      <a:r>
                        <a:rPr sz="700" spc="-20" dirty="0">
                          <a:latin typeface="Calibri" panose="020F0502020204030204"/>
                          <a:cs typeface="Calibri" panose="020F0502020204030204"/>
                        </a:rPr>
                        <a:t> </a:t>
                      </a:r>
                      <a:r>
                        <a:rPr sz="700" dirty="0">
                          <a:latin typeface="Calibri" panose="020F0502020204030204"/>
                          <a:cs typeface="Calibri" panose="020F0502020204030204"/>
                        </a:rPr>
                        <a:t>II</a:t>
                      </a:r>
                      <a:endParaRPr sz="700">
                        <a:latin typeface="Calibri" panose="020F0502020204030204"/>
                        <a:cs typeface="Calibri" panose="020F0502020204030204"/>
                      </a:endParaRPr>
                    </a:p>
                  </a:txBody>
                  <a:tcPr marL="0" marR="0" marT="7620" marB="0">
                    <a:solidFill>
                      <a:srgbClr val="D1EAE4"/>
                    </a:solidFill>
                  </a:tcPr>
                </a:tc>
                <a:tc>
                  <a:txBody>
                    <a:bodyPr/>
                    <a:lstStyle/>
                    <a:p>
                      <a:pPr>
                        <a:lnSpc>
                          <a:spcPct val="100000"/>
                        </a:lnSpc>
                      </a:pPr>
                      <a:endParaRPr sz="1200">
                        <a:latin typeface="Times New Roman" panose="02020603050405020304"/>
                        <a:cs typeface="Times New Roman" panose="02020603050405020304"/>
                      </a:endParaRPr>
                    </a:p>
                  </a:txBody>
                  <a:tcPr marL="0" marR="0" marT="0" marB="0">
                    <a:solidFill>
                      <a:srgbClr val="D1EAE4"/>
                    </a:solidFill>
                  </a:tcPr>
                </a:tc>
                <a:tc>
                  <a:txBody>
                    <a:bodyPr/>
                    <a:lstStyle/>
                    <a:p>
                      <a:pPr>
                        <a:lnSpc>
                          <a:spcPct val="100000"/>
                        </a:lnSpc>
                      </a:pPr>
                      <a:endParaRPr sz="1200">
                        <a:latin typeface="Times New Roman" panose="02020603050405020304"/>
                        <a:cs typeface="Times New Roman" panose="02020603050405020304"/>
                      </a:endParaRPr>
                    </a:p>
                  </a:txBody>
                  <a:tcPr marL="0" marR="0" marT="0" marB="0">
                    <a:solidFill>
                      <a:srgbClr val="D1EAE4"/>
                    </a:solidFill>
                  </a:tcPr>
                </a:tc>
              </a:tr>
              <a:tr h="179494">
                <a:tc>
                  <a:txBody>
                    <a:bodyPr/>
                    <a:lstStyle/>
                    <a:p>
                      <a:pPr>
                        <a:lnSpc>
                          <a:spcPct val="100000"/>
                        </a:lnSpc>
                      </a:pPr>
                      <a:endParaRPr sz="1000">
                        <a:latin typeface="Times New Roman" panose="02020603050405020304"/>
                        <a:cs typeface="Times New Roman" panose="02020603050405020304"/>
                      </a:endParaRPr>
                    </a:p>
                  </a:txBody>
                  <a:tcPr marL="0" marR="0" marT="0" marB="0"/>
                </a:tc>
                <a:tc>
                  <a:txBody>
                    <a:bodyPr/>
                    <a:lstStyle/>
                    <a:p>
                      <a:pPr marL="76835">
                        <a:lnSpc>
                          <a:spcPct val="100000"/>
                        </a:lnSpc>
                        <a:spcBef>
                          <a:spcPts val="265"/>
                        </a:spcBef>
                      </a:pPr>
                      <a:r>
                        <a:rPr sz="700" spc="10" dirty="0">
                          <a:latin typeface="Calibri" panose="020F0502020204030204"/>
                          <a:cs typeface="Calibri" panose="020F0502020204030204"/>
                        </a:rPr>
                        <a:t>Spironolaktone,</a:t>
                      </a:r>
                      <a:r>
                        <a:rPr sz="700" spc="-35" dirty="0">
                          <a:latin typeface="Calibri" panose="020F0502020204030204"/>
                          <a:cs typeface="Calibri" panose="020F0502020204030204"/>
                        </a:rPr>
                        <a:t> </a:t>
                      </a:r>
                      <a:r>
                        <a:rPr sz="700" spc="10" dirty="0">
                          <a:latin typeface="Calibri" panose="020F0502020204030204"/>
                          <a:cs typeface="Calibri" panose="020F0502020204030204"/>
                        </a:rPr>
                        <a:t>Candesartan</a:t>
                      </a:r>
                      <a:endParaRPr sz="700">
                        <a:latin typeface="Calibri" panose="020F0502020204030204"/>
                        <a:cs typeface="Calibri" panose="020F0502020204030204"/>
                      </a:endParaRPr>
                    </a:p>
                  </a:txBody>
                  <a:tcPr marL="0" marR="0" marT="33655" marB="0"/>
                </a:tc>
                <a:tc>
                  <a:txBody>
                    <a:bodyPr/>
                    <a:lstStyle/>
                    <a:p>
                      <a:pPr algn="ctr">
                        <a:lnSpc>
                          <a:spcPct val="100000"/>
                        </a:lnSpc>
                        <a:spcBef>
                          <a:spcPts val="265"/>
                        </a:spcBef>
                      </a:pPr>
                      <a:r>
                        <a:rPr sz="700" dirty="0">
                          <a:latin typeface="Calibri" panose="020F0502020204030204"/>
                          <a:cs typeface="Calibri" panose="020F0502020204030204"/>
                        </a:rPr>
                        <a:t>4</a:t>
                      </a:r>
                      <a:endParaRPr sz="700">
                        <a:latin typeface="Calibri" panose="020F0502020204030204"/>
                        <a:cs typeface="Calibri" panose="020F0502020204030204"/>
                      </a:endParaRPr>
                    </a:p>
                  </a:txBody>
                  <a:tcPr marL="0" marR="0" marT="33655" marB="0"/>
                </a:tc>
                <a:tc>
                  <a:txBody>
                    <a:bodyPr/>
                    <a:lstStyle/>
                    <a:p>
                      <a:pPr marL="5715" algn="ctr">
                        <a:lnSpc>
                          <a:spcPct val="100000"/>
                        </a:lnSpc>
                        <a:spcBef>
                          <a:spcPts val="265"/>
                        </a:spcBef>
                      </a:pPr>
                      <a:r>
                        <a:rPr sz="700" spc="10" dirty="0">
                          <a:latin typeface="Calibri" panose="020F0502020204030204"/>
                          <a:cs typeface="Calibri" panose="020F0502020204030204"/>
                        </a:rPr>
                        <a:t>2.94</a:t>
                      </a:r>
                      <a:endParaRPr sz="700">
                        <a:latin typeface="Calibri" panose="020F0502020204030204"/>
                        <a:cs typeface="Calibri" panose="020F0502020204030204"/>
                      </a:endParaRPr>
                    </a:p>
                  </a:txBody>
                  <a:tcPr marL="0" marR="0" marT="33655" marB="0"/>
                </a:tc>
              </a:tr>
              <a:tr h="250144">
                <a:tc>
                  <a:txBody>
                    <a:bodyPr/>
                    <a:lstStyle/>
                    <a:p>
                      <a:pPr>
                        <a:lnSpc>
                          <a:spcPct val="100000"/>
                        </a:lnSpc>
                      </a:pPr>
                      <a:endParaRPr sz="1200">
                        <a:latin typeface="Times New Roman" panose="02020603050405020304"/>
                        <a:cs typeface="Times New Roman" panose="02020603050405020304"/>
                      </a:endParaRPr>
                    </a:p>
                  </a:txBody>
                  <a:tcPr marL="0" marR="0" marT="0" marB="0">
                    <a:solidFill>
                      <a:srgbClr val="D1EAE4"/>
                    </a:solidFill>
                  </a:tcPr>
                </a:tc>
                <a:tc>
                  <a:txBody>
                    <a:bodyPr/>
                    <a:lstStyle/>
                    <a:p>
                      <a:pPr marL="76835">
                        <a:lnSpc>
                          <a:spcPct val="100000"/>
                        </a:lnSpc>
                        <a:spcBef>
                          <a:spcPts val="545"/>
                        </a:spcBef>
                      </a:pPr>
                      <a:r>
                        <a:rPr sz="700" spc="10" dirty="0">
                          <a:latin typeface="Calibri" panose="020F0502020204030204"/>
                          <a:cs typeface="Calibri" panose="020F0502020204030204"/>
                        </a:rPr>
                        <a:t>Spironolaktone,</a:t>
                      </a:r>
                      <a:r>
                        <a:rPr sz="700" spc="-20" dirty="0">
                          <a:latin typeface="Calibri" panose="020F0502020204030204"/>
                          <a:cs typeface="Calibri" panose="020F0502020204030204"/>
                        </a:rPr>
                        <a:t> </a:t>
                      </a:r>
                      <a:r>
                        <a:rPr sz="700" spc="10" dirty="0">
                          <a:latin typeface="Calibri" panose="020F0502020204030204"/>
                          <a:cs typeface="Calibri" panose="020F0502020204030204"/>
                        </a:rPr>
                        <a:t>Candesartan,</a:t>
                      </a:r>
                      <a:r>
                        <a:rPr sz="700" spc="-5" dirty="0">
                          <a:latin typeface="Calibri" panose="020F0502020204030204"/>
                          <a:cs typeface="Calibri" panose="020F0502020204030204"/>
                        </a:rPr>
                        <a:t> </a:t>
                      </a:r>
                      <a:r>
                        <a:rPr sz="700" spc="10" dirty="0">
                          <a:latin typeface="Calibri" panose="020F0502020204030204"/>
                          <a:cs typeface="Calibri" panose="020F0502020204030204"/>
                        </a:rPr>
                        <a:t>Furosemide</a:t>
                      </a:r>
                      <a:endParaRPr sz="700">
                        <a:latin typeface="Calibri" panose="020F0502020204030204"/>
                        <a:cs typeface="Calibri" panose="020F0502020204030204"/>
                      </a:endParaRPr>
                    </a:p>
                  </a:txBody>
                  <a:tcPr marL="0" marR="0" marT="69215" marB="0">
                    <a:solidFill>
                      <a:srgbClr val="D1EAE4"/>
                    </a:solidFill>
                  </a:tcPr>
                </a:tc>
                <a:tc>
                  <a:txBody>
                    <a:bodyPr/>
                    <a:lstStyle/>
                    <a:p>
                      <a:pPr algn="ctr">
                        <a:lnSpc>
                          <a:spcPct val="100000"/>
                        </a:lnSpc>
                        <a:spcBef>
                          <a:spcPts val="545"/>
                        </a:spcBef>
                      </a:pPr>
                      <a:r>
                        <a:rPr sz="700" dirty="0">
                          <a:latin typeface="Calibri" panose="020F0502020204030204"/>
                          <a:cs typeface="Calibri" panose="020F0502020204030204"/>
                        </a:rPr>
                        <a:t>1</a:t>
                      </a:r>
                      <a:endParaRPr sz="700">
                        <a:latin typeface="Calibri" panose="020F0502020204030204"/>
                        <a:cs typeface="Calibri" panose="020F0502020204030204"/>
                      </a:endParaRPr>
                    </a:p>
                  </a:txBody>
                  <a:tcPr marL="0" marR="0" marT="69215" marB="0">
                    <a:solidFill>
                      <a:srgbClr val="D1EAE4"/>
                    </a:solidFill>
                  </a:tcPr>
                </a:tc>
                <a:tc>
                  <a:txBody>
                    <a:bodyPr/>
                    <a:lstStyle/>
                    <a:p>
                      <a:pPr marL="5715" algn="ctr">
                        <a:lnSpc>
                          <a:spcPct val="100000"/>
                        </a:lnSpc>
                        <a:spcBef>
                          <a:spcPts val="545"/>
                        </a:spcBef>
                      </a:pPr>
                      <a:r>
                        <a:rPr sz="700" spc="10" dirty="0">
                          <a:latin typeface="Calibri" panose="020F0502020204030204"/>
                          <a:cs typeface="Calibri" panose="020F0502020204030204"/>
                        </a:rPr>
                        <a:t>0.74</a:t>
                      </a:r>
                      <a:endParaRPr sz="700">
                        <a:latin typeface="Calibri" panose="020F0502020204030204"/>
                        <a:cs typeface="Calibri" panose="020F0502020204030204"/>
                      </a:endParaRPr>
                    </a:p>
                  </a:txBody>
                  <a:tcPr marL="0" marR="0" marT="69215" marB="0">
                    <a:solidFill>
                      <a:srgbClr val="D1EAE4"/>
                    </a:solidFill>
                  </a:tcPr>
                </a:tc>
              </a:tr>
              <a:tr h="179537">
                <a:tc>
                  <a:txBody>
                    <a:bodyPr/>
                    <a:lstStyle/>
                    <a:p>
                      <a:pPr>
                        <a:lnSpc>
                          <a:spcPct val="100000"/>
                        </a:lnSpc>
                      </a:pPr>
                      <a:endParaRPr sz="1000">
                        <a:latin typeface="Times New Roman" panose="02020603050405020304"/>
                        <a:cs typeface="Times New Roman" panose="02020603050405020304"/>
                      </a:endParaRPr>
                    </a:p>
                  </a:txBody>
                  <a:tcPr marL="0" marR="0" marT="0" marB="0">
                    <a:lnB w="9525">
                      <a:solidFill>
                        <a:srgbClr val="1D9A78"/>
                      </a:solidFill>
                      <a:prstDash val="solid"/>
                    </a:lnB>
                  </a:tcPr>
                </a:tc>
                <a:tc>
                  <a:txBody>
                    <a:bodyPr/>
                    <a:lstStyle/>
                    <a:p>
                      <a:pPr marL="76835">
                        <a:lnSpc>
                          <a:spcPct val="100000"/>
                        </a:lnSpc>
                        <a:spcBef>
                          <a:spcPts val="265"/>
                        </a:spcBef>
                      </a:pPr>
                      <a:r>
                        <a:rPr sz="700" spc="10" dirty="0">
                          <a:latin typeface="Calibri" panose="020F0502020204030204"/>
                          <a:cs typeface="Calibri" panose="020F0502020204030204"/>
                        </a:rPr>
                        <a:t>Total</a:t>
                      </a:r>
                      <a:endParaRPr sz="700">
                        <a:latin typeface="Calibri" panose="020F0502020204030204"/>
                        <a:cs typeface="Calibri" panose="020F0502020204030204"/>
                      </a:endParaRPr>
                    </a:p>
                  </a:txBody>
                  <a:tcPr marL="0" marR="0" marT="33655" marB="0">
                    <a:lnB w="9525">
                      <a:solidFill>
                        <a:srgbClr val="1D9A78"/>
                      </a:solidFill>
                      <a:prstDash val="solid"/>
                    </a:lnB>
                  </a:tcPr>
                </a:tc>
                <a:tc>
                  <a:txBody>
                    <a:bodyPr/>
                    <a:lstStyle/>
                    <a:p>
                      <a:pPr algn="ctr">
                        <a:lnSpc>
                          <a:spcPct val="100000"/>
                        </a:lnSpc>
                        <a:spcBef>
                          <a:spcPts val="265"/>
                        </a:spcBef>
                      </a:pPr>
                      <a:r>
                        <a:rPr sz="700" spc="15" dirty="0">
                          <a:latin typeface="Calibri" panose="020F0502020204030204"/>
                          <a:cs typeface="Calibri" panose="020F0502020204030204"/>
                        </a:rPr>
                        <a:t>136</a:t>
                      </a:r>
                      <a:endParaRPr sz="700">
                        <a:latin typeface="Calibri" panose="020F0502020204030204"/>
                        <a:cs typeface="Calibri" panose="020F0502020204030204"/>
                      </a:endParaRPr>
                    </a:p>
                  </a:txBody>
                  <a:tcPr marL="0" marR="0" marT="33655" marB="0">
                    <a:lnB w="9525">
                      <a:solidFill>
                        <a:srgbClr val="1D9A78"/>
                      </a:solidFill>
                      <a:prstDash val="solid"/>
                    </a:lnB>
                  </a:tcPr>
                </a:tc>
                <a:tc>
                  <a:txBody>
                    <a:bodyPr/>
                    <a:lstStyle/>
                    <a:p>
                      <a:pPr marL="5080" algn="ctr">
                        <a:lnSpc>
                          <a:spcPct val="100000"/>
                        </a:lnSpc>
                        <a:spcBef>
                          <a:spcPts val="265"/>
                        </a:spcBef>
                      </a:pPr>
                      <a:r>
                        <a:rPr sz="700" spc="10" dirty="0">
                          <a:latin typeface="Calibri" panose="020F0502020204030204"/>
                          <a:cs typeface="Calibri" panose="020F0502020204030204"/>
                        </a:rPr>
                        <a:t>100.00</a:t>
                      </a:r>
                      <a:endParaRPr sz="700">
                        <a:latin typeface="Calibri" panose="020F0502020204030204"/>
                        <a:cs typeface="Calibri" panose="020F0502020204030204"/>
                      </a:endParaRPr>
                    </a:p>
                  </a:txBody>
                  <a:tcPr marL="0" marR="0" marT="33655" marB="0">
                    <a:lnB w="9525">
                      <a:solidFill>
                        <a:srgbClr val="1D9A78"/>
                      </a:solidFill>
                      <a:prstDash val="solid"/>
                    </a:lnB>
                  </a:tcPr>
                </a:tc>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D0D0D"/>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7418</Words>
  <Application>WPS Presentation</Application>
  <PresentationFormat>On-screen Show (4:3)</PresentationFormat>
  <Paragraphs>289</Paragraphs>
  <Slides>1</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vt:i4>
      </vt:variant>
    </vt:vector>
  </HeadingPairs>
  <TitlesOfParts>
    <vt:vector size="10" baseType="lpstr">
      <vt:lpstr>Arial</vt:lpstr>
      <vt:lpstr>SimSun</vt:lpstr>
      <vt:lpstr>Wingdings</vt:lpstr>
      <vt:lpstr>Times New Roman</vt:lpstr>
      <vt:lpstr>Calibri</vt:lpstr>
      <vt:lpstr>Microsoft YaHei</vt:lpstr>
      <vt:lpstr>Arial Unicode MS</vt:lpstr>
      <vt:lpstr>Calibri</vt:lpstr>
      <vt:lpstr>Office Theme</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[Poster Title] Lorem ipsum dolor sit amet, consectetuer adipiscing elit maecenas porttitor congue massa fusce</dc:title>
  <dc:creator>YENNI</dc:creator>
  <cp:lastModifiedBy>LENOVO</cp:lastModifiedBy>
  <cp:revision>3</cp:revision>
  <dcterms:created xsi:type="dcterms:W3CDTF">2022-06-15T04:38:03Z</dcterms:created>
  <dcterms:modified xsi:type="dcterms:W3CDTF">2022-06-15T04:50:52Z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2022-06-10T07:00:00Z</vt:filetime>
  </property>
  <property fmtid="{D5CDD505-2E9C-101B-9397-08002B2CF9AE}" pid="3" name="Creator">
    <vt:lpwstr>Microsoft® PowerPoint® 2019</vt:lpwstr>
  </property>
  <property fmtid="{D5CDD505-2E9C-101B-9397-08002B2CF9AE}" pid="4" name="LastSaved">
    <vt:filetime>2022-06-15T07:00:00Z</vt:filetime>
  </property>
  <property fmtid="{D5CDD505-2E9C-101B-9397-08002B2CF9AE}" pid="5" name="ICV">
    <vt:lpwstr>6ACEE615DA0C40D784095555EC2ED30D</vt:lpwstr>
  </property>
  <property fmtid="{D5CDD505-2E9C-101B-9397-08002B2CF9AE}" pid="6" name="KSOProductBuildVer">
    <vt:lpwstr>1057-11.2.0.11130</vt:lpwstr>
  </property>
</Properties>
</file>